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1"/>
  </p:notesMasterIdLst>
  <p:sldIdLst>
    <p:sldId id="4761" r:id="rId2"/>
    <p:sldId id="4762" r:id="rId3"/>
    <p:sldId id="4763" r:id="rId4"/>
    <p:sldId id="4764" r:id="rId5"/>
    <p:sldId id="4001" r:id="rId6"/>
    <p:sldId id="4782" r:id="rId7"/>
    <p:sldId id="1204" r:id="rId8"/>
    <p:sldId id="4802" r:id="rId9"/>
    <p:sldId id="1101" r:id="rId10"/>
    <p:sldId id="1072" r:id="rId11"/>
    <p:sldId id="4335" r:id="rId12"/>
    <p:sldId id="4182" r:id="rId13"/>
    <p:sldId id="4678" r:id="rId14"/>
    <p:sldId id="4431" r:id="rId15"/>
    <p:sldId id="4911" r:id="rId16"/>
    <p:sldId id="4914" r:id="rId17"/>
    <p:sldId id="4923" r:id="rId18"/>
    <p:sldId id="4733" r:id="rId19"/>
    <p:sldId id="4682" r:id="rId20"/>
    <p:sldId id="4915" r:id="rId21"/>
    <p:sldId id="4916" r:id="rId22"/>
    <p:sldId id="4917" r:id="rId23"/>
    <p:sldId id="4918" r:id="rId24"/>
    <p:sldId id="4919" r:id="rId25"/>
    <p:sldId id="4689" r:id="rId26"/>
    <p:sldId id="4690" r:id="rId27"/>
    <p:sldId id="4693" r:id="rId28"/>
    <p:sldId id="4694" r:id="rId29"/>
    <p:sldId id="4695" r:id="rId30"/>
    <p:sldId id="4696" r:id="rId31"/>
    <p:sldId id="4697" r:id="rId32"/>
    <p:sldId id="4909" r:id="rId33"/>
    <p:sldId id="4910" r:id="rId34"/>
    <p:sldId id="4908" r:id="rId35"/>
    <p:sldId id="4771" r:id="rId36"/>
    <p:sldId id="4891" r:id="rId37"/>
    <p:sldId id="4902" r:id="rId38"/>
    <p:sldId id="4892" r:id="rId39"/>
    <p:sldId id="4896" r:id="rId40"/>
    <p:sldId id="4906" r:id="rId41"/>
    <p:sldId id="4898" r:id="rId42"/>
    <p:sldId id="4893" r:id="rId43"/>
    <p:sldId id="4868" r:id="rId44"/>
    <p:sldId id="4924" r:id="rId45"/>
    <p:sldId id="4936" r:id="rId46"/>
    <p:sldId id="4792" r:id="rId47"/>
    <p:sldId id="4819" r:id="rId48"/>
    <p:sldId id="4818" r:id="rId49"/>
    <p:sldId id="4807" r:id="rId50"/>
    <p:sldId id="4778" r:id="rId51"/>
    <p:sldId id="4926" r:id="rId52"/>
    <p:sldId id="4808" r:id="rId53"/>
    <p:sldId id="4809" r:id="rId54"/>
    <p:sldId id="4804" r:id="rId55"/>
    <p:sldId id="4922" r:id="rId56"/>
    <p:sldId id="4925" r:id="rId57"/>
    <p:sldId id="4928" r:id="rId58"/>
    <p:sldId id="4927" r:id="rId59"/>
    <p:sldId id="4930" r:id="rId60"/>
    <p:sldId id="4931" r:id="rId61"/>
    <p:sldId id="4932" r:id="rId62"/>
    <p:sldId id="4933" r:id="rId63"/>
    <p:sldId id="4934" r:id="rId64"/>
    <p:sldId id="4921" r:id="rId65"/>
    <p:sldId id="4935" r:id="rId66"/>
    <p:sldId id="4920" r:id="rId67"/>
    <p:sldId id="4937" r:id="rId68"/>
    <p:sldId id="4929" r:id="rId69"/>
    <p:sldId id="4100" r:id="rId7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91408"/>
  </p:normalViewPr>
  <p:slideViewPr>
    <p:cSldViewPr snapToGrid="0" snapToObjects="1">
      <p:cViewPr varScale="1">
        <p:scale>
          <a:sx n="59" d="100"/>
          <a:sy n="59" d="100"/>
        </p:scale>
        <p:origin x="560" y="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4806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Total Domestic Spending</a:t>
            </a:r>
            <a:r>
              <a:rPr lang="en-US" sz="2400" baseline="0" dirty="0"/>
              <a:t> </a:t>
            </a:r>
            <a:r>
              <a:rPr lang="en-US" sz="2400" dirty="0"/>
              <a:t>$32.25 </a:t>
            </a:r>
          </a:p>
        </c:rich>
      </c:tx>
      <c:layout>
        <c:manualLayout>
          <c:xMode val="edge"/>
          <c:yMode val="edge"/>
          <c:x val="0.25373425392259108"/>
          <c:y val="3.1818097205934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50B-4F6F-AC8A-2638A7BDEA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50B-4F6F-AC8A-2638A7BDEA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50B-4F6F-AC8A-2638A7BDEA8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5F41B26-1A51-4EE4-BAAF-4CEFD92184F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17E8330-36D5-4260-8BBD-703ED6F6DF47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50B-4F6F-AC8A-2638A7BDEA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9A83ECB-7405-4D24-977A-5227A893AE5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208AB49-88F7-4D91-9AD0-550D011F5B69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50B-4F6F-AC8A-2638A7BDEA8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E51F6CC-90EC-42A0-87EF-B8BEB63BF09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59AFA21-65EF-4CB1-804D-D905DF2F6E36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50B-4F6F-AC8A-2638A7BDEA8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Consumption</c:v>
                </c:pt>
                <c:pt idx="1">
                  <c:v>Investment</c:v>
                </c:pt>
                <c:pt idx="2">
                  <c:v>Government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.00">
                  <c:v>21111.200000000001</c:v>
                </c:pt>
                <c:pt idx="1">
                  <c:v>5419</c:v>
                </c:pt>
                <c:pt idx="2">
                  <c:v>5324.4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Sheet1!$C$2:$C$4</c15:f>
                <c15:dlblRangeCache>
                  <c:ptCount val="3"/>
                  <c:pt idx="0">
                    <c:v>67.9%</c:v>
                  </c:pt>
                  <c:pt idx="1">
                    <c:v>17.4%</c:v>
                  </c:pt>
                  <c:pt idx="2">
                    <c:v>17.1%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250B-4F6F-AC8A-2638A7BDE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01846869348371"/>
          <c:y val="0.90580638856313167"/>
          <c:w val="0.60012075738829407"/>
          <c:h val="4.9867370302116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92038495188105E-2"/>
          <c:y val="6.0185185185185182E-2"/>
          <c:w val="0.87753018372703417"/>
          <c:h val="0.79224482356372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Monthly!$B$51</c:f>
              <c:strCache>
                <c:ptCount val="1"/>
                <c:pt idx="0">
                  <c:v>Jobs Added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Monthly!$A$52:$A$109</c:f>
              <c:numCache>
                <c:formatCode>yyyy\-mm\-dd</c:formatCode>
                <c:ptCount val="58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  <c:pt idx="24">
                  <c:v>44986</c:v>
                </c:pt>
                <c:pt idx="25">
                  <c:v>45017</c:v>
                </c:pt>
                <c:pt idx="26">
                  <c:v>45047</c:v>
                </c:pt>
                <c:pt idx="27">
                  <c:v>45078</c:v>
                </c:pt>
                <c:pt idx="28">
                  <c:v>45108</c:v>
                </c:pt>
                <c:pt idx="29">
                  <c:v>45139</c:v>
                </c:pt>
                <c:pt idx="30">
                  <c:v>45170</c:v>
                </c:pt>
                <c:pt idx="31">
                  <c:v>45200</c:v>
                </c:pt>
                <c:pt idx="32">
                  <c:v>45231</c:v>
                </c:pt>
                <c:pt idx="33">
                  <c:v>45261</c:v>
                </c:pt>
                <c:pt idx="34">
                  <c:v>45292</c:v>
                </c:pt>
                <c:pt idx="35">
                  <c:v>45323</c:v>
                </c:pt>
                <c:pt idx="36">
                  <c:v>45352</c:v>
                </c:pt>
                <c:pt idx="37">
                  <c:v>45383</c:v>
                </c:pt>
                <c:pt idx="38">
                  <c:v>45413</c:v>
                </c:pt>
                <c:pt idx="39">
                  <c:v>45444</c:v>
                </c:pt>
                <c:pt idx="40">
                  <c:v>45474</c:v>
                </c:pt>
                <c:pt idx="41">
                  <c:v>45505</c:v>
                </c:pt>
                <c:pt idx="42">
                  <c:v>45536</c:v>
                </c:pt>
                <c:pt idx="43">
                  <c:v>45566</c:v>
                </c:pt>
                <c:pt idx="44">
                  <c:v>45597</c:v>
                </c:pt>
                <c:pt idx="45">
                  <c:v>45627</c:v>
                </c:pt>
                <c:pt idx="46">
                  <c:v>45658</c:v>
                </c:pt>
                <c:pt idx="47">
                  <c:v>45689</c:v>
                </c:pt>
                <c:pt idx="48">
                  <c:v>45717</c:v>
                </c:pt>
                <c:pt idx="49">
                  <c:v>45748</c:v>
                </c:pt>
                <c:pt idx="50">
                  <c:v>45778</c:v>
                </c:pt>
                <c:pt idx="51">
                  <c:v>45809</c:v>
                </c:pt>
                <c:pt idx="52">
                  <c:v>45839</c:v>
                </c:pt>
                <c:pt idx="53">
                  <c:v>45870</c:v>
                </c:pt>
                <c:pt idx="54">
                  <c:v>45901</c:v>
                </c:pt>
                <c:pt idx="55">
                  <c:v>45931</c:v>
                </c:pt>
                <c:pt idx="56">
                  <c:v>45962</c:v>
                </c:pt>
                <c:pt idx="57">
                  <c:v>45992</c:v>
                </c:pt>
              </c:numCache>
            </c:numRef>
          </c:cat>
          <c:val>
            <c:numRef>
              <c:f>Monthly!$B$52:$B$109</c:f>
              <c:numCache>
                <c:formatCode>General</c:formatCode>
                <c:ptCount val="58"/>
                <c:pt idx="0">
                  <c:v>824</c:v>
                </c:pt>
                <c:pt idx="1">
                  <c:v>365</c:v>
                </c:pt>
                <c:pt idx="2">
                  <c:v>421</c:v>
                </c:pt>
                <c:pt idx="3">
                  <c:v>796</c:v>
                </c:pt>
                <c:pt idx="4">
                  <c:v>931</c:v>
                </c:pt>
                <c:pt idx="5">
                  <c:v>487</c:v>
                </c:pt>
                <c:pt idx="6">
                  <c:v>466</c:v>
                </c:pt>
                <c:pt idx="7">
                  <c:v>857</c:v>
                </c:pt>
                <c:pt idx="8">
                  <c:v>637</c:v>
                </c:pt>
                <c:pt idx="9">
                  <c:v>575</c:v>
                </c:pt>
                <c:pt idx="10">
                  <c:v>225</c:v>
                </c:pt>
                <c:pt idx="11">
                  <c:v>869</c:v>
                </c:pt>
                <c:pt idx="12">
                  <c:v>471</c:v>
                </c:pt>
                <c:pt idx="13">
                  <c:v>305</c:v>
                </c:pt>
                <c:pt idx="14">
                  <c:v>241</c:v>
                </c:pt>
                <c:pt idx="15">
                  <c:v>461</c:v>
                </c:pt>
                <c:pt idx="16">
                  <c:v>696</c:v>
                </c:pt>
                <c:pt idx="17">
                  <c:v>237</c:v>
                </c:pt>
                <c:pt idx="18">
                  <c:v>227</c:v>
                </c:pt>
                <c:pt idx="19">
                  <c:v>400</c:v>
                </c:pt>
                <c:pt idx="20">
                  <c:v>297</c:v>
                </c:pt>
                <c:pt idx="21">
                  <c:v>126</c:v>
                </c:pt>
                <c:pt idx="22">
                  <c:v>444</c:v>
                </c:pt>
                <c:pt idx="23">
                  <c:v>306</c:v>
                </c:pt>
                <c:pt idx="24">
                  <c:v>85</c:v>
                </c:pt>
                <c:pt idx="25">
                  <c:v>216</c:v>
                </c:pt>
                <c:pt idx="26">
                  <c:v>227</c:v>
                </c:pt>
                <c:pt idx="27">
                  <c:v>257</c:v>
                </c:pt>
                <c:pt idx="28">
                  <c:v>148</c:v>
                </c:pt>
                <c:pt idx="29">
                  <c:v>157</c:v>
                </c:pt>
                <c:pt idx="30">
                  <c:v>158</c:v>
                </c:pt>
                <c:pt idx="31">
                  <c:v>186</c:v>
                </c:pt>
                <c:pt idx="32">
                  <c:v>141</c:v>
                </c:pt>
                <c:pt idx="33">
                  <c:v>269</c:v>
                </c:pt>
                <c:pt idx="34">
                  <c:v>119</c:v>
                </c:pt>
                <c:pt idx="35">
                  <c:v>222</c:v>
                </c:pt>
                <c:pt idx="36">
                  <c:v>246</c:v>
                </c:pt>
                <c:pt idx="37">
                  <c:v>118</c:v>
                </c:pt>
                <c:pt idx="38">
                  <c:v>193</c:v>
                </c:pt>
                <c:pt idx="39">
                  <c:v>87</c:v>
                </c:pt>
                <c:pt idx="40">
                  <c:v>88</c:v>
                </c:pt>
                <c:pt idx="41">
                  <c:v>71</c:v>
                </c:pt>
                <c:pt idx="42">
                  <c:v>240</c:v>
                </c:pt>
                <c:pt idx="43">
                  <c:v>44</c:v>
                </c:pt>
                <c:pt idx="44">
                  <c:v>261</c:v>
                </c:pt>
                <c:pt idx="45">
                  <c:v>323</c:v>
                </c:pt>
                <c:pt idx="46">
                  <c:v>111</c:v>
                </c:pt>
                <c:pt idx="47">
                  <c:v>102</c:v>
                </c:pt>
                <c:pt idx="48">
                  <c:v>120</c:v>
                </c:pt>
                <c:pt idx="49">
                  <c:v>158</c:v>
                </c:pt>
                <c:pt idx="50">
                  <c:v>19</c:v>
                </c:pt>
                <c:pt idx="51">
                  <c:v>-13</c:v>
                </c:pt>
                <c:pt idx="52">
                  <c:v>72</c:v>
                </c:pt>
                <c:pt idx="53">
                  <c:v>-26</c:v>
                </c:pt>
                <c:pt idx="54">
                  <c:v>108</c:v>
                </c:pt>
                <c:pt idx="55">
                  <c:v>-173</c:v>
                </c:pt>
                <c:pt idx="56">
                  <c:v>56</c:v>
                </c:pt>
                <c:pt idx="5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2-4646-A4E6-D9575C6C2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379920"/>
        <c:axId val="389380416"/>
      </c:barChart>
      <c:lineChart>
        <c:grouping val="standard"/>
        <c:varyColors val="0"/>
        <c:ser>
          <c:idx val="1"/>
          <c:order val="1"/>
          <c:tx>
            <c:strRef>
              <c:f>Monthly!$C$51</c:f>
              <c:strCache>
                <c:ptCount val="1"/>
                <c:pt idx="0">
                  <c:v>3-mo. 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Monthly!$A$52:$A$109</c:f>
              <c:numCache>
                <c:formatCode>yyyy\-mm\-dd</c:formatCode>
                <c:ptCount val="58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  <c:pt idx="24">
                  <c:v>44986</c:v>
                </c:pt>
                <c:pt idx="25">
                  <c:v>45017</c:v>
                </c:pt>
                <c:pt idx="26">
                  <c:v>45047</c:v>
                </c:pt>
                <c:pt idx="27">
                  <c:v>45078</c:v>
                </c:pt>
                <c:pt idx="28">
                  <c:v>45108</c:v>
                </c:pt>
                <c:pt idx="29">
                  <c:v>45139</c:v>
                </c:pt>
                <c:pt idx="30">
                  <c:v>45170</c:v>
                </c:pt>
                <c:pt idx="31">
                  <c:v>45200</c:v>
                </c:pt>
                <c:pt idx="32">
                  <c:v>45231</c:v>
                </c:pt>
                <c:pt idx="33">
                  <c:v>45261</c:v>
                </c:pt>
                <c:pt idx="34">
                  <c:v>45292</c:v>
                </c:pt>
                <c:pt idx="35">
                  <c:v>45323</c:v>
                </c:pt>
                <c:pt idx="36">
                  <c:v>45352</c:v>
                </c:pt>
                <c:pt idx="37">
                  <c:v>45383</c:v>
                </c:pt>
                <c:pt idx="38">
                  <c:v>45413</c:v>
                </c:pt>
                <c:pt idx="39">
                  <c:v>45444</c:v>
                </c:pt>
                <c:pt idx="40">
                  <c:v>45474</c:v>
                </c:pt>
                <c:pt idx="41">
                  <c:v>45505</c:v>
                </c:pt>
                <c:pt idx="42">
                  <c:v>45536</c:v>
                </c:pt>
                <c:pt idx="43">
                  <c:v>45566</c:v>
                </c:pt>
                <c:pt idx="44">
                  <c:v>45597</c:v>
                </c:pt>
                <c:pt idx="45">
                  <c:v>45627</c:v>
                </c:pt>
                <c:pt idx="46">
                  <c:v>45658</c:v>
                </c:pt>
                <c:pt idx="47">
                  <c:v>45689</c:v>
                </c:pt>
                <c:pt idx="48">
                  <c:v>45717</c:v>
                </c:pt>
                <c:pt idx="49">
                  <c:v>45748</c:v>
                </c:pt>
                <c:pt idx="50">
                  <c:v>45778</c:v>
                </c:pt>
                <c:pt idx="51">
                  <c:v>45809</c:v>
                </c:pt>
                <c:pt idx="52">
                  <c:v>45839</c:v>
                </c:pt>
                <c:pt idx="53">
                  <c:v>45870</c:v>
                </c:pt>
                <c:pt idx="54">
                  <c:v>45901</c:v>
                </c:pt>
                <c:pt idx="55">
                  <c:v>45931</c:v>
                </c:pt>
                <c:pt idx="56">
                  <c:v>45962</c:v>
                </c:pt>
                <c:pt idx="57">
                  <c:v>45992</c:v>
                </c:pt>
              </c:numCache>
            </c:numRef>
          </c:cat>
          <c:val>
            <c:numRef>
              <c:f>Monthly!$C$52:$C$109</c:f>
              <c:numCache>
                <c:formatCode>General</c:formatCode>
                <c:ptCount val="58"/>
                <c:pt idx="0">
                  <c:v>566</c:v>
                </c:pt>
                <c:pt idx="1">
                  <c:v>566</c:v>
                </c:pt>
                <c:pt idx="2">
                  <c:v>536.66666666666663</c:v>
                </c:pt>
                <c:pt idx="3">
                  <c:v>527.33333333333337</c:v>
                </c:pt>
                <c:pt idx="4">
                  <c:v>716</c:v>
                </c:pt>
                <c:pt idx="5">
                  <c:v>738</c:v>
                </c:pt>
                <c:pt idx="6">
                  <c:v>628</c:v>
                </c:pt>
                <c:pt idx="7">
                  <c:v>603.33333333333337</c:v>
                </c:pt>
                <c:pt idx="8">
                  <c:v>653.33333333333337</c:v>
                </c:pt>
                <c:pt idx="9">
                  <c:v>689.66666666666663</c:v>
                </c:pt>
                <c:pt idx="10">
                  <c:v>479</c:v>
                </c:pt>
                <c:pt idx="11">
                  <c:v>556.33333333333337</c:v>
                </c:pt>
                <c:pt idx="12">
                  <c:v>521.66666666666663</c:v>
                </c:pt>
                <c:pt idx="13">
                  <c:v>548.33333333333337</c:v>
                </c:pt>
                <c:pt idx="14">
                  <c:v>339</c:v>
                </c:pt>
                <c:pt idx="15">
                  <c:v>335.66666666666669</c:v>
                </c:pt>
                <c:pt idx="16">
                  <c:v>466</c:v>
                </c:pt>
                <c:pt idx="17">
                  <c:v>464.66666666666669</c:v>
                </c:pt>
                <c:pt idx="18">
                  <c:v>386.66666666666669</c:v>
                </c:pt>
                <c:pt idx="19">
                  <c:v>288</c:v>
                </c:pt>
                <c:pt idx="20">
                  <c:v>308</c:v>
                </c:pt>
                <c:pt idx="21">
                  <c:v>274.33333333333331</c:v>
                </c:pt>
                <c:pt idx="22">
                  <c:v>289</c:v>
                </c:pt>
                <c:pt idx="23">
                  <c:v>292</c:v>
                </c:pt>
                <c:pt idx="24">
                  <c:v>278.33333333333331</c:v>
                </c:pt>
                <c:pt idx="25">
                  <c:v>202.33333333333334</c:v>
                </c:pt>
                <c:pt idx="26">
                  <c:v>176</c:v>
                </c:pt>
                <c:pt idx="27">
                  <c:v>233.33333333333334</c:v>
                </c:pt>
                <c:pt idx="28">
                  <c:v>210.66666666666666</c:v>
                </c:pt>
                <c:pt idx="29">
                  <c:v>187.33333333333334</c:v>
                </c:pt>
                <c:pt idx="30">
                  <c:v>154.33333333333334</c:v>
                </c:pt>
                <c:pt idx="31">
                  <c:v>167</c:v>
                </c:pt>
                <c:pt idx="32">
                  <c:v>161.66666666666666</c:v>
                </c:pt>
                <c:pt idx="33">
                  <c:v>198.66666666666666</c:v>
                </c:pt>
                <c:pt idx="34">
                  <c:v>176.33333333333334</c:v>
                </c:pt>
                <c:pt idx="35">
                  <c:v>203.33333333333334</c:v>
                </c:pt>
                <c:pt idx="36">
                  <c:v>195.66666666666666</c:v>
                </c:pt>
                <c:pt idx="37">
                  <c:v>195.33333333333334</c:v>
                </c:pt>
                <c:pt idx="38">
                  <c:v>185.66666666666666</c:v>
                </c:pt>
                <c:pt idx="39">
                  <c:v>132.66666666666666</c:v>
                </c:pt>
                <c:pt idx="40">
                  <c:v>122.66666666666667</c:v>
                </c:pt>
                <c:pt idx="41">
                  <c:v>82</c:v>
                </c:pt>
                <c:pt idx="42">
                  <c:v>133</c:v>
                </c:pt>
                <c:pt idx="43">
                  <c:v>118.33333333333333</c:v>
                </c:pt>
                <c:pt idx="44">
                  <c:v>181.66666666666666</c:v>
                </c:pt>
                <c:pt idx="45">
                  <c:v>209.33333333333334</c:v>
                </c:pt>
                <c:pt idx="46">
                  <c:v>231.66666666666666</c:v>
                </c:pt>
                <c:pt idx="47">
                  <c:v>178.66666666666666</c:v>
                </c:pt>
                <c:pt idx="48">
                  <c:v>111</c:v>
                </c:pt>
                <c:pt idx="49">
                  <c:v>126.66666666666667</c:v>
                </c:pt>
                <c:pt idx="50">
                  <c:v>99</c:v>
                </c:pt>
                <c:pt idx="51">
                  <c:v>54.666666666666664</c:v>
                </c:pt>
                <c:pt idx="52">
                  <c:v>26</c:v>
                </c:pt>
                <c:pt idx="53">
                  <c:v>11</c:v>
                </c:pt>
                <c:pt idx="54">
                  <c:v>51.333333333333336</c:v>
                </c:pt>
                <c:pt idx="55">
                  <c:v>-30.333333333333332</c:v>
                </c:pt>
                <c:pt idx="56">
                  <c:v>-3</c:v>
                </c:pt>
                <c:pt idx="57">
                  <c:v>-22.333333333333332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D2-4646-A4E6-D9575C6C2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379920"/>
        <c:axId val="389380416"/>
      </c:lineChart>
      <c:dateAx>
        <c:axId val="3893799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80416"/>
        <c:crosses val="autoZero"/>
        <c:auto val="1"/>
        <c:lblOffset val="100"/>
        <c:baseTimeUnit val="months"/>
      </c:dateAx>
      <c:valAx>
        <c:axId val="38938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7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CPIinflation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data_chart1!$A$159:$A$350</c:f>
              <c:numCache>
                <c:formatCode>m/d/yyyy</c:formatCode>
                <c:ptCount val="19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  <c:pt idx="171">
                  <c:v>45383</c:v>
                </c:pt>
                <c:pt idx="172">
                  <c:v>45413</c:v>
                </c:pt>
                <c:pt idx="173">
                  <c:v>45444</c:v>
                </c:pt>
                <c:pt idx="174">
                  <c:v>45474</c:v>
                </c:pt>
                <c:pt idx="175">
                  <c:v>45505</c:v>
                </c:pt>
                <c:pt idx="176">
                  <c:v>45536</c:v>
                </c:pt>
                <c:pt idx="177">
                  <c:v>45566</c:v>
                </c:pt>
                <c:pt idx="178">
                  <c:v>45597</c:v>
                </c:pt>
                <c:pt idx="179">
                  <c:v>45627</c:v>
                </c:pt>
                <c:pt idx="180">
                  <c:v>45658</c:v>
                </c:pt>
                <c:pt idx="181">
                  <c:v>45689</c:v>
                </c:pt>
                <c:pt idx="182">
                  <c:v>45717</c:v>
                </c:pt>
                <c:pt idx="183">
                  <c:v>45748</c:v>
                </c:pt>
                <c:pt idx="184">
                  <c:v>45778</c:v>
                </c:pt>
                <c:pt idx="185">
                  <c:v>45809</c:v>
                </c:pt>
                <c:pt idx="186">
                  <c:v>45839</c:v>
                </c:pt>
                <c:pt idx="187">
                  <c:v>45870</c:v>
                </c:pt>
                <c:pt idx="188">
                  <c:v>45901</c:v>
                </c:pt>
                <c:pt idx="189">
                  <c:v>45931</c:v>
                </c:pt>
                <c:pt idx="190">
                  <c:v>45962</c:v>
                </c:pt>
                <c:pt idx="191">
                  <c:v>45992</c:v>
                </c:pt>
              </c:numCache>
            </c:numRef>
          </c:cat>
          <c:val>
            <c:numRef>
              <c:f>data_chart1!$E$159:$E$350</c:f>
              <c:numCache>
                <c:formatCode>0.0</c:formatCode>
                <c:ptCount val="192"/>
                <c:pt idx="0">
                  <c:v>2.4499399999999998</c:v>
                </c:pt>
                <c:pt idx="1">
                  <c:v>2.5288566666666665</c:v>
                </c:pt>
                <c:pt idx="2">
                  <c:v>2.3528733333333332</c:v>
                </c:pt>
                <c:pt idx="3">
                  <c:v>2.2147600000000001</c:v>
                </c:pt>
                <c:pt idx="4">
                  <c:v>2.1654966666666664</c:v>
                </c:pt>
                <c:pt idx="5">
                  <c:v>1.7772933333333334</c:v>
                </c:pt>
                <c:pt idx="6">
                  <c:v>1.4886299999999999</c:v>
                </c:pt>
                <c:pt idx="7">
                  <c:v>1.2041733333333333</c:v>
                </c:pt>
                <c:pt idx="8">
                  <c:v>1.2030900000000002</c:v>
                </c:pt>
                <c:pt idx="9">
                  <c:v>1.1450633333333333</c:v>
                </c:pt>
                <c:pt idx="10">
                  <c:v>1.1231833333333332</c:v>
                </c:pt>
                <c:pt idx="11">
                  <c:v>1.2296766666666665</c:v>
                </c:pt>
                <c:pt idx="12">
                  <c:v>1.4077033333333333</c:v>
                </c:pt>
                <c:pt idx="13">
                  <c:v>1.7544899999999999</c:v>
                </c:pt>
                <c:pt idx="14">
                  <c:v>2.1483066666666666</c:v>
                </c:pt>
                <c:pt idx="15">
                  <c:v>2.6071233333333335</c:v>
                </c:pt>
                <c:pt idx="16">
                  <c:v>3.051813333333333</c:v>
                </c:pt>
                <c:pt idx="17">
                  <c:v>3.3461733333333332</c:v>
                </c:pt>
                <c:pt idx="18">
                  <c:v>3.5137233333333335</c:v>
                </c:pt>
                <c:pt idx="19">
                  <c:v>3.6123999999999996</c:v>
                </c:pt>
                <c:pt idx="20">
                  <c:v>3.7158333333333338</c:v>
                </c:pt>
                <c:pt idx="21">
                  <c:v>3.6966300000000003</c:v>
                </c:pt>
                <c:pt idx="22">
                  <c:v>3.59544</c:v>
                </c:pt>
                <c:pt idx="23">
                  <c:v>3.3452566666666663</c:v>
                </c:pt>
                <c:pt idx="24">
                  <c:v>3.1740900000000001</c:v>
                </c:pt>
                <c:pt idx="25">
                  <c:v>2.9896733333333336</c:v>
                </c:pt>
                <c:pt idx="26">
                  <c:v>2.829943333333333</c:v>
                </c:pt>
                <c:pt idx="27">
                  <c:v>2.5847399999999996</c:v>
                </c:pt>
                <c:pt idx="28">
                  <c:v>2.1979933333333332</c:v>
                </c:pt>
                <c:pt idx="29">
                  <c:v>1.8883233333333334</c:v>
                </c:pt>
                <c:pt idx="30">
                  <c:v>1.6031066666666665</c:v>
                </c:pt>
                <c:pt idx="31">
                  <c:v>1.5857700000000001</c:v>
                </c:pt>
                <c:pt idx="32">
                  <c:v>1.6843866666666667</c:v>
                </c:pt>
                <c:pt idx="33">
                  <c:v>1.9304433333333335</c:v>
                </c:pt>
                <c:pt idx="34">
                  <c:v>1.9671399999999999</c:v>
                </c:pt>
                <c:pt idx="35">
                  <c:v>1.9037333333333333</c:v>
                </c:pt>
                <c:pt idx="36">
                  <c:v>1.7465266666666668</c:v>
                </c:pt>
                <c:pt idx="37">
                  <c:v>1.8205666666666664</c:v>
                </c:pt>
                <c:pt idx="38">
                  <c:v>1.7403166666666665</c:v>
                </c:pt>
                <c:pt idx="39">
                  <c:v>1.5585666666666667</c:v>
                </c:pt>
                <c:pt idx="40">
                  <c:v>1.3493166666666667</c:v>
                </c:pt>
                <c:pt idx="41">
                  <c:v>1.4149966666666669</c:v>
                </c:pt>
                <c:pt idx="42">
                  <c:v>1.6638833333333334</c:v>
                </c:pt>
                <c:pt idx="43">
                  <c:v>1.7133566666666666</c:v>
                </c:pt>
                <c:pt idx="44">
                  <c:v>1.5063366666666667</c:v>
                </c:pt>
                <c:pt idx="45">
                  <c:v>1.1701133333333333</c:v>
                </c:pt>
                <c:pt idx="46">
                  <c:v>1.0681333333333332</c:v>
                </c:pt>
                <c:pt idx="47">
                  <c:v>1.2075033333333334</c:v>
                </c:pt>
                <c:pt idx="48">
                  <c:v>1.43449</c:v>
                </c:pt>
                <c:pt idx="49">
                  <c:v>1.3970233333333333</c:v>
                </c:pt>
                <c:pt idx="50">
                  <c:v>1.4303066666666666</c:v>
                </c:pt>
                <c:pt idx="51">
                  <c:v>1.5827633333333333</c:v>
                </c:pt>
                <c:pt idx="52">
                  <c:v>1.9315899999999999</c:v>
                </c:pt>
                <c:pt idx="53">
                  <c:v>2.0803533333333335</c:v>
                </c:pt>
                <c:pt idx="54">
                  <c:v>2.0667233333333335</c:v>
                </c:pt>
                <c:pt idx="55">
                  <c:v>1.9161066666666666</c:v>
                </c:pt>
                <c:pt idx="56">
                  <c:v>1.7911300000000001</c:v>
                </c:pt>
                <c:pt idx="57">
                  <c:v>1.6695633333333333</c:v>
                </c:pt>
                <c:pt idx="58">
                  <c:v>1.50837</c:v>
                </c:pt>
                <c:pt idx="59">
                  <c:v>1.1647266666666665</c:v>
                </c:pt>
                <c:pt idx="60">
                  <c:v>0.55157</c:v>
                </c:pt>
                <c:pt idx="61">
                  <c:v>0.11205333333333335</c:v>
                </c:pt>
                <c:pt idx="62">
                  <c:v>-0.11299666666666668</c:v>
                </c:pt>
                <c:pt idx="63">
                  <c:v>-7.1029999999999996E-2</c:v>
                </c:pt>
                <c:pt idx="64">
                  <c:v>-3.0343333333333333E-2</c:v>
                </c:pt>
                <c:pt idx="65">
                  <c:v>3.685666666666667E-2</c:v>
                </c:pt>
                <c:pt idx="66">
                  <c:v>0.14676333333333333</c:v>
                </c:pt>
                <c:pt idx="67">
                  <c:v>0.21552000000000002</c:v>
                </c:pt>
                <c:pt idx="68">
                  <c:v>0.15861</c:v>
                </c:pt>
                <c:pt idx="69">
                  <c:v>0.12592</c:v>
                </c:pt>
                <c:pt idx="70">
                  <c:v>0.19092666666666669</c:v>
                </c:pt>
                <c:pt idx="71">
                  <c:v>0.40088666666666661</c:v>
                </c:pt>
                <c:pt idx="72">
                  <c:v>0.77084666666666679</c:v>
                </c:pt>
                <c:pt idx="73">
                  <c:v>0.90783333333333338</c:v>
                </c:pt>
                <c:pt idx="74">
                  <c:v>0.99213333333333342</c:v>
                </c:pt>
                <c:pt idx="75">
                  <c:v>0.97050999999999998</c:v>
                </c:pt>
                <c:pt idx="76">
                  <c:v>1.0475766666666668</c:v>
                </c:pt>
                <c:pt idx="77">
                  <c:v>1.1101333333333334</c:v>
                </c:pt>
                <c:pt idx="78">
                  <c:v>1.00871</c:v>
                </c:pt>
                <c:pt idx="79">
                  <c:v>1.00099</c:v>
                </c:pt>
                <c:pt idx="80">
                  <c:v>1.15744</c:v>
                </c:pt>
                <c:pt idx="81">
                  <c:v>1.4299600000000001</c:v>
                </c:pt>
                <c:pt idx="82">
                  <c:v>1.6396300000000001</c:v>
                </c:pt>
                <c:pt idx="83">
                  <c:v>1.8070166666666669</c:v>
                </c:pt>
                <c:pt idx="84">
                  <c:v>2.0818400000000001</c:v>
                </c:pt>
                <c:pt idx="85">
                  <c:v>2.4571833333333335</c:v>
                </c:pt>
                <c:pt idx="86">
                  <c:v>2.5873166666666667</c:v>
                </c:pt>
                <c:pt idx="87">
                  <c:v>2.4759266666666666</c:v>
                </c:pt>
                <c:pt idx="88">
                  <c:v>2.1579199999999998</c:v>
                </c:pt>
                <c:pt idx="89">
                  <c:v>1.8910433333333334</c:v>
                </c:pt>
                <c:pt idx="90">
                  <c:v>1.7406733333333335</c:v>
                </c:pt>
                <c:pt idx="91">
                  <c:v>1.7645999999999999</c:v>
                </c:pt>
                <c:pt idx="92">
                  <c:v>1.9446000000000001</c:v>
                </c:pt>
                <c:pt idx="93">
                  <c:v>2.0431500000000002</c:v>
                </c:pt>
                <c:pt idx="94">
                  <c:v>2.1246066666666668</c:v>
                </c:pt>
                <c:pt idx="95">
                  <c:v>2.1077266666666667</c:v>
                </c:pt>
                <c:pt idx="96">
                  <c:v>2.1512466666666668</c:v>
                </c:pt>
                <c:pt idx="97">
                  <c:v>2.1815733333333331</c:v>
                </c:pt>
                <c:pt idx="98">
                  <c:v>2.24858</c:v>
                </c:pt>
                <c:pt idx="99">
                  <c:v>2.35514</c:v>
                </c:pt>
                <c:pt idx="100">
                  <c:v>2.5279566666666664</c:v>
                </c:pt>
                <c:pt idx="101">
                  <c:v>2.6868233333333329</c:v>
                </c:pt>
                <c:pt idx="102">
                  <c:v>2.81453</c:v>
                </c:pt>
                <c:pt idx="103">
                  <c:v>2.7681966666666669</c:v>
                </c:pt>
                <c:pt idx="104">
                  <c:v>2.6097000000000001</c:v>
                </c:pt>
                <c:pt idx="105">
                  <c:v>2.4890033333333332</c:v>
                </c:pt>
                <c:pt idx="106">
                  <c:v>2.3238066666666666</c:v>
                </c:pt>
                <c:pt idx="107">
                  <c:v>2.2139133333333336</c:v>
                </c:pt>
                <c:pt idx="108">
                  <c:v>1.8791000000000002</c:v>
                </c:pt>
                <c:pt idx="109">
                  <c:v>1.6696099999999998</c:v>
                </c:pt>
                <c:pt idx="110">
                  <c:v>1.62988</c:v>
                </c:pt>
                <c:pt idx="111">
                  <c:v>1.8008766666666667</c:v>
                </c:pt>
                <c:pt idx="112">
                  <c:v>1.8932266666666664</c:v>
                </c:pt>
                <c:pt idx="113">
                  <c:v>1.82256</c:v>
                </c:pt>
                <c:pt idx="114">
                  <c:v>1.7644766666666667</c:v>
                </c:pt>
                <c:pt idx="115">
                  <c:v>1.7450533333333331</c:v>
                </c:pt>
                <c:pt idx="116">
                  <c:v>1.74949</c:v>
                </c:pt>
                <c:pt idx="117">
                  <c:v>1.7187033333333332</c:v>
                </c:pt>
                <c:pt idx="118">
                  <c:v>1.8369200000000001</c:v>
                </c:pt>
                <c:pt idx="119">
                  <c:v>2.0485966666666666</c:v>
                </c:pt>
                <c:pt idx="120">
                  <c:v>2.3371966666666668</c:v>
                </c:pt>
                <c:pt idx="121">
                  <c:v>2.4202066666666666</c:v>
                </c:pt>
                <c:pt idx="122">
                  <c:v>2.1450433333333332</c:v>
                </c:pt>
                <c:pt idx="123">
                  <c:v>1.3828033333333334</c:v>
                </c:pt>
                <c:pt idx="124">
                  <c:v>0.66842999999999997</c:v>
                </c:pt>
                <c:pt idx="125">
                  <c:v>0.40930333333333335</c:v>
                </c:pt>
                <c:pt idx="126">
                  <c:v>0.63723999999999992</c:v>
                </c:pt>
                <c:pt idx="127">
                  <c:v>0.99819666666666651</c:v>
                </c:pt>
                <c:pt idx="128">
                  <c:v>1.2229833333333333</c:v>
                </c:pt>
                <c:pt idx="129">
                  <c:v>1.3008266666666666</c:v>
                </c:pt>
                <c:pt idx="130">
                  <c:v>1.26572</c:v>
                </c:pt>
                <c:pt idx="131">
                  <c:v>1.2421866666666668</c:v>
                </c:pt>
                <c:pt idx="132">
                  <c:v>1.28383</c:v>
                </c:pt>
                <c:pt idx="133">
                  <c:v>1.4477466666666665</c:v>
                </c:pt>
                <c:pt idx="134">
                  <c:v>1.8821566666666669</c:v>
                </c:pt>
                <c:pt idx="135">
                  <c:v>2.8095066666666662</c:v>
                </c:pt>
                <c:pt idx="136">
                  <c:v>3.8958300000000001</c:v>
                </c:pt>
                <c:pt idx="137">
                  <c:v>4.7937533333333331</c:v>
                </c:pt>
                <c:pt idx="138">
                  <c:v>5.1710199999999995</c:v>
                </c:pt>
                <c:pt idx="139">
                  <c:v>5.2559700000000005</c:v>
                </c:pt>
                <c:pt idx="140">
                  <c:v>5.2713366666666666</c:v>
                </c:pt>
                <c:pt idx="141">
                  <c:v>5.5904766666666674</c:v>
                </c:pt>
                <c:pt idx="142">
                  <c:v>6.151889999999999</c:v>
                </c:pt>
                <c:pt idx="143">
                  <c:v>6.7505366666666662</c:v>
                </c:pt>
                <c:pt idx="144">
                  <c:v>7.2010333333333341</c:v>
                </c:pt>
                <c:pt idx="145">
                  <c:v>7.5622533333333335</c:v>
                </c:pt>
                <c:pt idx="146">
                  <c:v>8.0226933333333346</c:v>
                </c:pt>
                <c:pt idx="147">
                  <c:v>8.2417200000000008</c:v>
                </c:pt>
                <c:pt idx="148">
                  <c:v>8.4353299999999987</c:v>
                </c:pt>
                <c:pt idx="149">
                  <c:v>8.5881699999999999</c:v>
                </c:pt>
                <c:pt idx="150">
                  <c:v>8.6590433333333348</c:v>
                </c:pt>
                <c:pt idx="151">
                  <c:v>8.5544466666666654</c:v>
                </c:pt>
                <c:pt idx="152">
                  <c:v>8.28993</c:v>
                </c:pt>
                <c:pt idx="153">
                  <c:v>8.0597566666666669</c:v>
                </c:pt>
                <c:pt idx="154">
                  <c:v>7.6981299999999999</c:v>
                </c:pt>
                <c:pt idx="155">
                  <c:v>7.0998233333333332</c:v>
                </c:pt>
                <c:pt idx="156">
                  <c:v>6.6275033333333333</c:v>
                </c:pt>
                <c:pt idx="157">
                  <c:v>6.2362600000000006</c:v>
                </c:pt>
                <c:pt idx="158">
                  <c:v>5.743100000000001</c:v>
                </c:pt>
                <c:pt idx="159">
                  <c:v>5.2786499999999998</c:v>
                </c:pt>
                <c:pt idx="160">
                  <c:v>4.6678699999999997</c:v>
                </c:pt>
                <c:pt idx="161">
                  <c:v>4.0438366666666665</c:v>
                </c:pt>
                <c:pt idx="162">
                  <c:v>3.4882966666666668</c:v>
                </c:pt>
                <c:pt idx="163">
                  <c:v>3.3527400000000003</c:v>
                </c:pt>
                <c:pt idx="164">
                  <c:v>3.5646833333333334</c:v>
                </c:pt>
                <c:pt idx="165">
                  <c:v>3.5534199999999996</c:v>
                </c:pt>
                <c:pt idx="166">
                  <c:v>3.3604933333333338</c:v>
                </c:pt>
                <c:pt idx="167">
                  <c:v>3.2362000000000002</c:v>
                </c:pt>
                <c:pt idx="168">
                  <c:v>3.19</c:v>
                </c:pt>
                <c:pt idx="169">
                  <c:v>3.1988533333333335</c:v>
                </c:pt>
                <c:pt idx="170">
                  <c:v>3.2477866666666664</c:v>
                </c:pt>
                <c:pt idx="171">
                  <c:v>3.3298233333333336</c:v>
                </c:pt>
                <c:pt idx="172">
                  <c:v>3.3539733333333337</c:v>
                </c:pt>
                <c:pt idx="173">
                  <c:v>3.1876699999999993</c:v>
                </c:pt>
                <c:pt idx="174">
                  <c:v>3.04914</c:v>
                </c:pt>
                <c:pt idx="175">
                  <c:v>2.83982</c:v>
                </c:pt>
                <c:pt idx="176">
                  <c:v>2.6606366666666665</c:v>
                </c:pt>
                <c:pt idx="177">
                  <c:v>2.5382833333333337</c:v>
                </c:pt>
                <c:pt idx="178">
                  <c:v>2.5727033333333336</c:v>
                </c:pt>
                <c:pt idx="179">
                  <c:v>2.7193133333333335</c:v>
                </c:pt>
                <c:pt idx="180">
                  <c:v>2.8619833333333333</c:v>
                </c:pt>
                <c:pt idx="181">
                  <c:v>2.8953500000000001</c:v>
                </c:pt>
                <c:pt idx="182">
                  <c:v>2.7397566666666666</c:v>
                </c:pt>
                <c:pt idx="183">
                  <c:v>2.5178700000000003</c:v>
                </c:pt>
                <c:pt idx="184">
                  <c:v>2.3717566666666667</c:v>
                </c:pt>
                <c:pt idx="185">
                  <c:v>2.4607866666666669</c:v>
                </c:pt>
                <c:pt idx="186">
                  <c:v>2.5934699999999999</c:v>
                </c:pt>
                <c:pt idx="187">
                  <c:v>2.7812333333333332</c:v>
                </c:pt>
                <c:pt idx="188">
                  <c:v>2.8979066666666671</c:v>
                </c:pt>
                <c:pt idx="189">
                  <c:v>2.943085</c:v>
                </c:pt>
                <c:pt idx="190">
                  <c:v>2.8673349999999993</c:v>
                </c:pt>
                <c:pt idx="191">
                  <c:v>2.7442049999999996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88-4DBF-8585-E5BEDD2F9154}"/>
            </c:ext>
          </c:extLst>
        </c:ser>
        <c:ser>
          <c:idx val="1"/>
          <c:order val="1"/>
          <c:tx>
            <c:v>Nominal Wage Growth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data_chart1!$A$159:$A$350</c:f>
              <c:numCache>
                <c:formatCode>m/d/yyyy</c:formatCode>
                <c:ptCount val="19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  <c:pt idx="171">
                  <c:v>45383</c:v>
                </c:pt>
                <c:pt idx="172">
                  <c:v>45413</c:v>
                </c:pt>
                <c:pt idx="173">
                  <c:v>45444</c:v>
                </c:pt>
                <c:pt idx="174">
                  <c:v>45474</c:v>
                </c:pt>
                <c:pt idx="175">
                  <c:v>45505</c:v>
                </c:pt>
                <c:pt idx="176">
                  <c:v>45536</c:v>
                </c:pt>
                <c:pt idx="177">
                  <c:v>45566</c:v>
                </c:pt>
                <c:pt idx="178">
                  <c:v>45597</c:v>
                </c:pt>
                <c:pt idx="179">
                  <c:v>45627</c:v>
                </c:pt>
                <c:pt idx="180">
                  <c:v>45658</c:v>
                </c:pt>
                <c:pt idx="181">
                  <c:v>45689</c:v>
                </c:pt>
                <c:pt idx="182">
                  <c:v>45717</c:v>
                </c:pt>
                <c:pt idx="183">
                  <c:v>45748</c:v>
                </c:pt>
                <c:pt idx="184">
                  <c:v>45778</c:v>
                </c:pt>
                <c:pt idx="185">
                  <c:v>45809</c:v>
                </c:pt>
                <c:pt idx="186">
                  <c:v>45839</c:v>
                </c:pt>
                <c:pt idx="187">
                  <c:v>45870</c:v>
                </c:pt>
                <c:pt idx="188">
                  <c:v>45901</c:v>
                </c:pt>
                <c:pt idx="189">
                  <c:v>45931</c:v>
                </c:pt>
                <c:pt idx="190">
                  <c:v>45962</c:v>
                </c:pt>
                <c:pt idx="191">
                  <c:v>45992</c:v>
                </c:pt>
              </c:numCache>
            </c:numRef>
          </c:cat>
          <c:val>
            <c:numRef>
              <c:f>data_chart1!$C$159:$C$350</c:f>
              <c:numCache>
                <c:formatCode>0.0</c:formatCode>
                <c:ptCount val="192"/>
                <c:pt idx="0">
                  <c:v>1.6</c:v>
                </c:pt>
                <c:pt idx="1">
                  <c:v>1.7</c:v>
                </c:pt>
                <c:pt idx="2">
                  <c:v>1.9</c:v>
                </c:pt>
                <c:pt idx="3">
                  <c:v>1.9</c:v>
                </c:pt>
                <c:pt idx="4">
                  <c:v>1.6</c:v>
                </c:pt>
                <c:pt idx="5">
                  <c:v>1.7</c:v>
                </c:pt>
                <c:pt idx="6">
                  <c:v>1.8</c:v>
                </c:pt>
                <c:pt idx="7">
                  <c:v>2</c:v>
                </c:pt>
                <c:pt idx="8">
                  <c:v>1.9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1.9</c:v>
                </c:pt>
                <c:pt idx="13">
                  <c:v>1.9</c:v>
                </c:pt>
                <c:pt idx="14">
                  <c:v>1.9</c:v>
                </c:pt>
                <c:pt idx="15">
                  <c:v>1.9</c:v>
                </c:pt>
                <c:pt idx="16">
                  <c:v>2</c:v>
                </c:pt>
                <c:pt idx="17">
                  <c:v>2</c:v>
                </c:pt>
                <c:pt idx="18">
                  <c:v>2.1</c:v>
                </c:pt>
                <c:pt idx="19">
                  <c:v>2.2000000000000002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</c:v>
                </c:pt>
                <c:pt idx="23">
                  <c:v>2</c:v>
                </c:pt>
                <c:pt idx="24">
                  <c:v>1.9</c:v>
                </c:pt>
                <c:pt idx="25">
                  <c:v>1.9</c:v>
                </c:pt>
                <c:pt idx="26">
                  <c:v>2</c:v>
                </c:pt>
                <c:pt idx="27">
                  <c:v>2.2000000000000002</c:v>
                </c:pt>
                <c:pt idx="28">
                  <c:v>2.1</c:v>
                </c:pt>
                <c:pt idx="29">
                  <c:v>2.2999999999999998</c:v>
                </c:pt>
                <c:pt idx="30">
                  <c:v>2.1</c:v>
                </c:pt>
                <c:pt idx="31">
                  <c:v>2.1</c:v>
                </c:pt>
                <c:pt idx="32">
                  <c:v>2.1</c:v>
                </c:pt>
                <c:pt idx="33">
                  <c:v>2.1</c:v>
                </c:pt>
                <c:pt idx="34">
                  <c:v>2.2999999999999998</c:v>
                </c:pt>
                <c:pt idx="35">
                  <c:v>2.2999999999999998</c:v>
                </c:pt>
                <c:pt idx="36">
                  <c:v>2.2999999999999998</c:v>
                </c:pt>
                <c:pt idx="37">
                  <c:v>2.2999999999999998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2.2000000000000002</c:v>
                </c:pt>
                <c:pt idx="41">
                  <c:v>2.1</c:v>
                </c:pt>
                <c:pt idx="42">
                  <c:v>2.2999999999999998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2.2000000000000002</c:v>
                </c:pt>
                <c:pt idx="46">
                  <c:v>2</c:v>
                </c:pt>
                <c:pt idx="47">
                  <c:v>2.2000000000000002</c:v>
                </c:pt>
                <c:pt idx="48">
                  <c:v>2.2999999999999998</c:v>
                </c:pt>
                <c:pt idx="49">
                  <c:v>2.5</c:v>
                </c:pt>
                <c:pt idx="50">
                  <c:v>2.4</c:v>
                </c:pt>
                <c:pt idx="51">
                  <c:v>2.2999999999999998</c:v>
                </c:pt>
                <c:pt idx="52">
                  <c:v>2.2999999999999998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2.4</c:v>
                </c:pt>
                <c:pt idx="56">
                  <c:v>2.6</c:v>
                </c:pt>
                <c:pt idx="57">
                  <c:v>2.8</c:v>
                </c:pt>
                <c:pt idx="58">
                  <c:v>2.9</c:v>
                </c:pt>
                <c:pt idx="59">
                  <c:v>2.9</c:v>
                </c:pt>
                <c:pt idx="60">
                  <c:v>3</c:v>
                </c:pt>
                <c:pt idx="61">
                  <c:v>3</c:v>
                </c:pt>
                <c:pt idx="62">
                  <c:v>3.2</c:v>
                </c:pt>
                <c:pt idx="63">
                  <c:v>3.3</c:v>
                </c:pt>
                <c:pt idx="64">
                  <c:v>3.3</c:v>
                </c:pt>
                <c:pt idx="65">
                  <c:v>3.2</c:v>
                </c:pt>
                <c:pt idx="66">
                  <c:v>3.1</c:v>
                </c:pt>
                <c:pt idx="67">
                  <c:v>3.1</c:v>
                </c:pt>
                <c:pt idx="68">
                  <c:v>3</c:v>
                </c:pt>
                <c:pt idx="69">
                  <c:v>2.9</c:v>
                </c:pt>
                <c:pt idx="70">
                  <c:v>3.1</c:v>
                </c:pt>
                <c:pt idx="71">
                  <c:v>3.1</c:v>
                </c:pt>
                <c:pt idx="72">
                  <c:v>3.1</c:v>
                </c:pt>
                <c:pt idx="73">
                  <c:v>3.2</c:v>
                </c:pt>
                <c:pt idx="74">
                  <c:v>3.2</c:v>
                </c:pt>
                <c:pt idx="75">
                  <c:v>3.4</c:v>
                </c:pt>
                <c:pt idx="76">
                  <c:v>3.5</c:v>
                </c:pt>
                <c:pt idx="77">
                  <c:v>3.6</c:v>
                </c:pt>
                <c:pt idx="78">
                  <c:v>3.4</c:v>
                </c:pt>
                <c:pt idx="79">
                  <c:v>3.3</c:v>
                </c:pt>
                <c:pt idx="80">
                  <c:v>3.6</c:v>
                </c:pt>
                <c:pt idx="81">
                  <c:v>3.9</c:v>
                </c:pt>
                <c:pt idx="82">
                  <c:v>3.9</c:v>
                </c:pt>
                <c:pt idx="83">
                  <c:v>3.5</c:v>
                </c:pt>
                <c:pt idx="84">
                  <c:v>3.2</c:v>
                </c:pt>
                <c:pt idx="85">
                  <c:v>3.2</c:v>
                </c:pt>
                <c:pt idx="86">
                  <c:v>3.4</c:v>
                </c:pt>
                <c:pt idx="87">
                  <c:v>3.5</c:v>
                </c:pt>
                <c:pt idx="88">
                  <c:v>3.4</c:v>
                </c:pt>
                <c:pt idx="89">
                  <c:v>3.2</c:v>
                </c:pt>
                <c:pt idx="90">
                  <c:v>3.3</c:v>
                </c:pt>
                <c:pt idx="91">
                  <c:v>3.4</c:v>
                </c:pt>
                <c:pt idx="92">
                  <c:v>3.6</c:v>
                </c:pt>
                <c:pt idx="93">
                  <c:v>3.4</c:v>
                </c:pt>
                <c:pt idx="94">
                  <c:v>3.2</c:v>
                </c:pt>
                <c:pt idx="95">
                  <c:v>2.9</c:v>
                </c:pt>
                <c:pt idx="96">
                  <c:v>3</c:v>
                </c:pt>
                <c:pt idx="97">
                  <c:v>2.9</c:v>
                </c:pt>
                <c:pt idx="98">
                  <c:v>3.3</c:v>
                </c:pt>
                <c:pt idx="99">
                  <c:v>3.3</c:v>
                </c:pt>
                <c:pt idx="100">
                  <c:v>3.2</c:v>
                </c:pt>
                <c:pt idx="101">
                  <c:v>3.2</c:v>
                </c:pt>
                <c:pt idx="102">
                  <c:v>3.3</c:v>
                </c:pt>
                <c:pt idx="103">
                  <c:v>3.5</c:v>
                </c:pt>
                <c:pt idx="104">
                  <c:v>3.5</c:v>
                </c:pt>
                <c:pt idx="105">
                  <c:v>3.7</c:v>
                </c:pt>
                <c:pt idx="106">
                  <c:v>3.9</c:v>
                </c:pt>
                <c:pt idx="107">
                  <c:v>3.8</c:v>
                </c:pt>
                <c:pt idx="108">
                  <c:v>3.8</c:v>
                </c:pt>
                <c:pt idx="109">
                  <c:v>3.4</c:v>
                </c:pt>
                <c:pt idx="110">
                  <c:v>3.5</c:v>
                </c:pt>
                <c:pt idx="111">
                  <c:v>3.6</c:v>
                </c:pt>
                <c:pt idx="112">
                  <c:v>3.7</c:v>
                </c:pt>
                <c:pt idx="113">
                  <c:v>3.9</c:v>
                </c:pt>
                <c:pt idx="114">
                  <c:v>3.9</c:v>
                </c:pt>
                <c:pt idx="115">
                  <c:v>3.7</c:v>
                </c:pt>
                <c:pt idx="116">
                  <c:v>3.6</c:v>
                </c:pt>
                <c:pt idx="117">
                  <c:v>3.5</c:v>
                </c:pt>
                <c:pt idx="118">
                  <c:v>3.7</c:v>
                </c:pt>
                <c:pt idx="119">
                  <c:v>3.7</c:v>
                </c:pt>
                <c:pt idx="120">
                  <c:v>3.8</c:v>
                </c:pt>
                <c:pt idx="121">
                  <c:v>3.7</c:v>
                </c:pt>
                <c:pt idx="122">
                  <c:v>3.5</c:v>
                </c:pt>
                <c:pt idx="123">
                  <c:v>3.3</c:v>
                </c:pt>
                <c:pt idx="124">
                  <c:v>3.5</c:v>
                </c:pt>
                <c:pt idx="125">
                  <c:v>3.8</c:v>
                </c:pt>
                <c:pt idx="126">
                  <c:v>3.9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3.7</c:v>
                </c:pt>
                <c:pt idx="131">
                  <c:v>3.4</c:v>
                </c:pt>
                <c:pt idx="132">
                  <c:v>3.4</c:v>
                </c:pt>
                <c:pt idx="133">
                  <c:v>3.4</c:v>
                </c:pt>
                <c:pt idx="134">
                  <c:v>3.4</c:v>
                </c:pt>
                <c:pt idx="135">
                  <c:v>3.2</c:v>
                </c:pt>
                <c:pt idx="136">
                  <c:v>3</c:v>
                </c:pt>
                <c:pt idx="137">
                  <c:v>3.2</c:v>
                </c:pt>
                <c:pt idx="138">
                  <c:v>3.7</c:v>
                </c:pt>
                <c:pt idx="139">
                  <c:v>3.9</c:v>
                </c:pt>
                <c:pt idx="140">
                  <c:v>4.2</c:v>
                </c:pt>
                <c:pt idx="141">
                  <c:v>4.0999999999999996</c:v>
                </c:pt>
                <c:pt idx="142">
                  <c:v>4.3</c:v>
                </c:pt>
                <c:pt idx="143">
                  <c:v>4.5</c:v>
                </c:pt>
                <c:pt idx="144">
                  <c:v>5.0999999999999996</c:v>
                </c:pt>
                <c:pt idx="145">
                  <c:v>5.8</c:v>
                </c:pt>
                <c:pt idx="146">
                  <c:v>6</c:v>
                </c:pt>
                <c:pt idx="147">
                  <c:v>6</c:v>
                </c:pt>
                <c:pt idx="148">
                  <c:v>6.1</c:v>
                </c:pt>
                <c:pt idx="149">
                  <c:v>6.7</c:v>
                </c:pt>
                <c:pt idx="150">
                  <c:v>6.7</c:v>
                </c:pt>
                <c:pt idx="151">
                  <c:v>6.7</c:v>
                </c:pt>
                <c:pt idx="152">
                  <c:v>6.3</c:v>
                </c:pt>
                <c:pt idx="153">
                  <c:v>6.4</c:v>
                </c:pt>
                <c:pt idx="154">
                  <c:v>6.4</c:v>
                </c:pt>
                <c:pt idx="155">
                  <c:v>6.1</c:v>
                </c:pt>
                <c:pt idx="156">
                  <c:v>6.1</c:v>
                </c:pt>
                <c:pt idx="157">
                  <c:v>6.1</c:v>
                </c:pt>
                <c:pt idx="158">
                  <c:v>6.4</c:v>
                </c:pt>
                <c:pt idx="159">
                  <c:v>6.1</c:v>
                </c:pt>
                <c:pt idx="160">
                  <c:v>6</c:v>
                </c:pt>
                <c:pt idx="161">
                  <c:v>5.6</c:v>
                </c:pt>
                <c:pt idx="162">
                  <c:v>5.7</c:v>
                </c:pt>
                <c:pt idx="163">
                  <c:v>5.3</c:v>
                </c:pt>
                <c:pt idx="164">
                  <c:v>5.2</c:v>
                </c:pt>
                <c:pt idx="165">
                  <c:v>5.2</c:v>
                </c:pt>
                <c:pt idx="166">
                  <c:v>5.2</c:v>
                </c:pt>
                <c:pt idx="167">
                  <c:v>5.2</c:v>
                </c:pt>
                <c:pt idx="168">
                  <c:v>5</c:v>
                </c:pt>
                <c:pt idx="169">
                  <c:v>5</c:v>
                </c:pt>
                <c:pt idx="170">
                  <c:v>4.7</c:v>
                </c:pt>
                <c:pt idx="171">
                  <c:v>5.3</c:v>
                </c:pt>
                <c:pt idx="172">
                  <c:v>5.3</c:v>
                </c:pt>
                <c:pt idx="173">
                  <c:v>5.3</c:v>
                </c:pt>
                <c:pt idx="174">
                  <c:v>4.7</c:v>
                </c:pt>
                <c:pt idx="175">
                  <c:v>4.5999999999999996</c:v>
                </c:pt>
                <c:pt idx="176">
                  <c:v>4.7</c:v>
                </c:pt>
                <c:pt idx="177">
                  <c:v>4.5999999999999996</c:v>
                </c:pt>
                <c:pt idx="178">
                  <c:v>4.3</c:v>
                </c:pt>
                <c:pt idx="179">
                  <c:v>4.2</c:v>
                </c:pt>
                <c:pt idx="180">
                  <c:v>4.0999999999999996</c:v>
                </c:pt>
                <c:pt idx="181">
                  <c:v>4.3</c:v>
                </c:pt>
                <c:pt idx="182">
                  <c:v>4.3</c:v>
                </c:pt>
                <c:pt idx="183">
                  <c:v>4.3</c:v>
                </c:pt>
                <c:pt idx="184">
                  <c:v>4.3</c:v>
                </c:pt>
                <c:pt idx="185">
                  <c:v>4.0999999999999996</c:v>
                </c:pt>
                <c:pt idx="186">
                  <c:v>4.0999999999999996</c:v>
                </c:pt>
                <c:pt idx="187">
                  <c:v>4.1000000000000005</c:v>
                </c:pt>
                <c:pt idx="188">
                  <c:v>4.0333333333333332</c:v>
                </c:pt>
                <c:pt idx="189">
                  <c:v>4.1333333333333329</c:v>
                </c:pt>
                <c:pt idx="190">
                  <c:v>4.0999999999999996</c:v>
                </c:pt>
                <c:pt idx="191">
                  <c:v>4.0333333333333341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88-4DBF-8585-E5BEDD2F9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01888"/>
        <c:axId val="743918832"/>
      </c:lineChart>
      <c:dateAx>
        <c:axId val="1217018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918832"/>
        <c:crosses val="autoZero"/>
        <c:auto val="1"/>
        <c:lblOffset val="100"/>
        <c:baseTimeUnit val="months"/>
      </c:dateAx>
      <c:valAx>
        <c:axId val="74391883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018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Bars:  1/26 Price Level relative to 3/21</a:t>
            </a:r>
          </a:p>
          <a:p>
            <a:pPr>
              <a:defRPr/>
            </a:pPr>
            <a:r>
              <a:rPr lang="en-US" sz="2400" dirty="0"/>
              <a:t>Numbers:  Rate of Price increase over the last 12 months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F1-4430-892F-0B849F47D5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F1-4430-892F-0B849F47D5A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F1-4430-892F-0B849F47D5A2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F1-4430-892F-0B849F47D5A2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F1-4430-892F-0B849F47D5A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7C9AB94-957D-41B1-B8F2-5859761D03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5F1-4430-892F-0B849F47D5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200FC0B-5F8D-45EF-88BA-65751C117F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5F1-4430-892F-0B849F47D5A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6CBE78D-C831-4690-B626-E3755B25F2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5F1-4430-892F-0B849F47D5A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5CE6131-A9BC-4297-B8C7-CC18AC6D5F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5F1-4430-892F-0B849F47D5A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51A91BB-8BAE-4ECF-8B22-566CDA1360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5F1-4430-892F-0B849F47D5A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8CA3997-426C-47F8-A7A0-D3D2FC1D0F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5F1-4430-892F-0B849F47D5A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E72CFD5-D50D-43ED-ACAA-BB23FD088C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5F1-4430-892F-0B849F47D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Sheet1!$B$2:$H$2</c:f>
              <c:strCache>
                <c:ptCount val="7"/>
                <c:pt idx="0">
                  <c:v>CPI-Gasoline</c:v>
                </c:pt>
                <c:pt idx="1">
                  <c:v>CPI-Food</c:v>
                </c:pt>
                <c:pt idx="2">
                  <c:v>CPI-Shelter</c:v>
                </c:pt>
                <c:pt idx="3">
                  <c:v>CPI-Health</c:v>
                </c:pt>
                <c:pt idx="4">
                  <c:v>CPI-Electricity</c:v>
                </c:pt>
                <c:pt idx="5">
                  <c:v>BLS-Weekly Earnings</c:v>
                </c:pt>
                <c:pt idx="6">
                  <c:v>CPI</c:v>
                </c:pt>
              </c:strCache>
            </c:strRef>
          </c:cat>
          <c:val>
            <c:numRef>
              <c:f>Sheet1!$B$3:$H$3</c:f>
              <c:numCache>
                <c:formatCode>0</c:formatCode>
                <c:ptCount val="7"/>
                <c:pt idx="0">
                  <c:v>107.91815</c:v>
                </c:pt>
                <c:pt idx="1">
                  <c:v>127.10796999999999</c:v>
                </c:pt>
                <c:pt idx="2">
                  <c:v>127.88872000000001</c:v>
                </c:pt>
                <c:pt idx="3">
                  <c:v>112.47013</c:v>
                </c:pt>
                <c:pt idx="4">
                  <c:v>137.6</c:v>
                </c:pt>
                <c:pt idx="5">
                  <c:v>123.93527</c:v>
                </c:pt>
                <c:pt idx="6">
                  <c:v>123.25888999999999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Sheet1!$B$4:$H$4</c15:f>
                <c15:dlblRangeCache>
                  <c:ptCount val="7"/>
                  <c:pt idx="0">
                    <c:v>-7.5%</c:v>
                  </c:pt>
                  <c:pt idx="1">
                    <c:v>2.9%</c:v>
                  </c:pt>
                  <c:pt idx="2">
                    <c:v>3.0%</c:v>
                  </c:pt>
                  <c:pt idx="3">
                    <c:v>3.2%</c:v>
                  </c:pt>
                  <c:pt idx="4">
                    <c:v>17.8%</c:v>
                  </c:pt>
                  <c:pt idx="5">
                    <c:v>4.4%</c:v>
                  </c:pt>
                  <c:pt idx="6">
                    <c:v>2.4%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B5F1-4430-892F-0B849F47D5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05242047"/>
        <c:axId val="1616566815"/>
      </c:barChart>
      <c:catAx>
        <c:axId val="1305242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566815"/>
        <c:crosses val="autoZero"/>
        <c:auto val="1"/>
        <c:lblAlgn val="ctr"/>
        <c:lblOffset val="100"/>
        <c:noMultiLvlLbl val="0"/>
      </c:catAx>
      <c:valAx>
        <c:axId val="1616566815"/>
        <c:scaling>
          <c:orientation val="minMax"/>
          <c:max val="14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242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CBO</a:t>
            </a:r>
            <a:r>
              <a:rPr lang="en-US" sz="2400" baseline="0"/>
              <a:t> Deficit Projections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982350032332914E-2"/>
          <c:y val="0.15486343622661264"/>
          <c:w val="0.91694035528167672"/>
          <c:h val="0.65182954112724434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2025 CBO Baseline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Sheet1!$C$1:$K$1</c:f>
              <c:numCache>
                <c:formatCode>General</c:formatCode>
                <c:ptCount val="9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</c:numCache>
            </c:numRef>
          </c:cat>
          <c:val>
            <c:numRef>
              <c:f>Sheet1!$C$2:$K$2</c:f>
              <c:numCache>
                <c:formatCode>#,##0</c:formatCode>
                <c:ptCount val="9"/>
                <c:pt idx="0">
                  <c:v>1713.2580000000007</c:v>
                </c:pt>
                <c:pt idx="1">
                  <c:v>1686.942</c:v>
                </c:pt>
                <c:pt idx="2">
                  <c:v>1910.7759999999992</c:v>
                </c:pt>
                <c:pt idx="3">
                  <c:v>1938.2680000000007</c:v>
                </c:pt>
                <c:pt idx="4">
                  <c:v>2139.7210000000005</c:v>
                </c:pt>
                <c:pt idx="5">
                  <c:v>2232.7859999999991</c:v>
                </c:pt>
                <c:pt idx="6">
                  <c:v>2370.5819999999981</c:v>
                </c:pt>
                <c:pt idx="7">
                  <c:v>2637.2989999999991</c:v>
                </c:pt>
                <c:pt idx="8">
                  <c:v>2597.25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CC-4D7D-AD58-A043E049C0D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2026 CBO Baseline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Sheet1!$C$1:$K$1</c:f>
              <c:numCache>
                <c:formatCode>General</c:formatCode>
                <c:ptCount val="9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</c:numCache>
            </c:numRef>
          </c:cat>
          <c:val>
            <c:numRef>
              <c:f>Sheet1!$C$3:$K$3</c:f>
              <c:numCache>
                <c:formatCode>#,##0</c:formatCode>
                <c:ptCount val="9"/>
                <c:pt idx="0">
                  <c:v>1852.703</c:v>
                </c:pt>
                <c:pt idx="1">
                  <c:v>1887.203</c:v>
                </c:pt>
                <c:pt idx="2">
                  <c:v>2079.6579999999999</c:v>
                </c:pt>
                <c:pt idx="3">
                  <c:v>2019.7149999999999</c:v>
                </c:pt>
                <c:pt idx="4">
                  <c:v>2200.6419999999998</c:v>
                </c:pt>
                <c:pt idx="5">
                  <c:v>2285.6950000000002</c:v>
                </c:pt>
                <c:pt idx="6">
                  <c:v>2439.4180000000001</c:v>
                </c:pt>
                <c:pt idx="7">
                  <c:v>2780.7350000000001</c:v>
                </c:pt>
                <c:pt idx="8">
                  <c:v>2818.5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CC-4D7D-AD58-A043E049C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4685392"/>
        <c:axId val="1844685872"/>
      </c:lineChart>
      <c:catAx>
        <c:axId val="184468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685872"/>
        <c:crosses val="autoZero"/>
        <c:auto val="1"/>
        <c:lblAlgn val="ctr"/>
        <c:lblOffset val="100"/>
        <c:noMultiLvlLbl val="0"/>
      </c:catAx>
      <c:valAx>
        <c:axId val="1844685872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68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0.73625</cdr:x>
      <cdr:y>0.38044</cdr:y>
    </cdr:from>
    <cdr:to>
      <cdr:x>0.9858</cdr:x>
      <cdr:y>0.69565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A0957C9-54A2-8701-C137-CD7D0EA6F378}"/>
            </a:ext>
          </a:extLst>
        </cdr:cNvPr>
        <cdr:cNvSpPr txBox="1"/>
      </cdr:nvSpPr>
      <cdr:spPr>
        <a:xfrm xmlns:a="http://schemas.openxmlformats.org/drawingml/2006/main">
          <a:off x="7742128" y="1655414"/>
          <a:ext cx="2624203" cy="13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kern="1200" dirty="0"/>
            <a:t>Over  9 years, the deficit is projected to be $1.1 trillion greater in the 2026 baseline relative to the 2025 baseline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Weights: 3%;14%,36%, 7%, 2.5%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16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International Emergency Economic Powers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5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https://www.cms.gov/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85BC4-8EB5-4604-8AA6-8BB49D60C87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5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2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b" anchorCtr="0">
            <a:noAutofit/>
          </a:bodyPr>
          <a:lstStyle/>
          <a:p>
            <a:fld id="{00000000-1234-1234-1234-123412341234}" type="slidenum">
              <a:rPr lang="en-US"/>
              <a:pPr/>
              <a:t>18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0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b" anchorCtr="0">
            <a:noAutofit/>
          </a:bodyPr>
          <a:lstStyle/>
          <a:p>
            <a:fld id="{00000000-1234-1234-1234-123412341234}" type="slidenum">
              <a:rPr lang="en-US"/>
              <a:p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080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t" anchorCtr="0">
            <a:noAutofit/>
          </a:bodyPr>
          <a:lstStyle/>
          <a:p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b" anchorCtr="0">
            <a:noAutofit/>
          </a:bodyPr>
          <a:lstStyle/>
          <a:p>
            <a:fld id="{00000000-1234-1234-1234-123412341234}" type="slidenum">
              <a:rPr lang="en-US"/>
              <a:pPr/>
              <a:t>28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HealthCare/Charts/totspend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acro-current-issues/economic-update" TargetMode="External"/><Relationship Id="rId2" Type="http://schemas.openxmlformats.org/officeDocument/2006/relationships/hyperlink" Target="https://needecon.org/delivered_presentations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macro-current-issues/economic-updat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ntafed.org/chcs/wage-growth-tracker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legation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fo@NEEDEcon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b="1" i="1" dirty="0">
                <a:solidFill>
                  <a:schemeClr val="tx2"/>
                </a:solidFill>
              </a:rPr>
              <a:t>Winter</a:t>
            </a:r>
            <a:r>
              <a:rPr lang="en-US" sz="3600" dirty="0">
                <a:solidFill>
                  <a:schemeClr val="tx2"/>
                </a:solidFill>
              </a:rPr>
              <a:t>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The Economics of Public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Johns Hopkins University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Woglom,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39D2-D214-4B13-816E-63AE93B2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Nat</a:t>
            </a:r>
            <a:r>
              <a:rPr lang="en-US" sz="3900" dirty="0"/>
              <a:t>ional Health Expenditure as Percent of GDP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629FD43-BD43-81C8-1DB6-8B0878DD5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027537" y="1143754"/>
            <a:ext cx="10136926" cy="5074920"/>
          </a:xfrm>
        </p:spPr>
      </p:pic>
    </p:spTree>
    <p:extLst>
      <p:ext uri="{BB962C8B-B14F-4D97-AF65-F5344CB8AC3E}">
        <p14:creationId xmlns:p14="http://schemas.microsoft.com/office/powerpoint/2010/main" val="368159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 encourage questions.  Raise your digital hand or put questions in the chat.</a:t>
            </a:r>
          </a:p>
          <a:p>
            <a:r>
              <a:rPr lang="en-US" dirty="0"/>
              <a:t>We will take a 10-minute break midway through my talk (that is a good time to put questions in the chat)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tonight </a:t>
            </a:r>
            <a:r>
              <a:rPr lang="en-US" dirty="0">
                <a:hlinkClick r:id="rId2"/>
              </a:rPr>
              <a:t>https://needecon.org/delivered_presentations.php</a:t>
            </a:r>
            <a:r>
              <a:rPr lang="en-US" dirty="0"/>
              <a:t>.</a:t>
            </a:r>
          </a:p>
          <a:p>
            <a:r>
              <a:rPr lang="en-US" dirty="0"/>
              <a:t>My Google site:  </a:t>
            </a:r>
            <a:r>
              <a:rPr lang="en-US" dirty="0">
                <a:hlinkClick r:id="rId3"/>
              </a:rPr>
              <a:t>https://sites.google.com/view/macro-current-issues/economic-update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24000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February 25,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6A19267-8A74-BF12-DAA6-FCD0DE67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13" y="4126788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4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Overview of State of the Economy</a:t>
            </a:r>
          </a:p>
          <a:p>
            <a:r>
              <a:rPr lang="en-US" dirty="0"/>
              <a:t>The Fed’s Current Policy Dilemma.</a:t>
            </a:r>
          </a:p>
          <a:p>
            <a:r>
              <a:rPr lang="en-US" dirty="0"/>
              <a:t>Brief History and Economics of Tariffs.</a:t>
            </a:r>
          </a:p>
          <a:p>
            <a:r>
              <a:rPr lang="en-US" dirty="0"/>
              <a:t>Trump Tariffs pre-Supreme Court.</a:t>
            </a:r>
          </a:p>
          <a:p>
            <a:r>
              <a:rPr lang="en-US" dirty="0"/>
              <a:t>Prospects for Trump Tariffs.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2019-D76C-02F0-F163-800B6CED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Goal of Macroeconomic Stabilization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9C37-D8F1-BE0A-929C-51BAEA764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Fed’s Definition: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the economy to the highest levels of GDP and employment while,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Keeping inflation low and stable, or at 2%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about the climate change; poverty, health care?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2FE30-B8C9-E50E-304B-A0257F97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4691F-88FA-03CE-54E5-4B187A085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BFDD-31D6-27D5-5F4D-A309D6E7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Product: 2025Q4 = </a:t>
            </a:r>
            <a:r>
              <a:rPr lang="en-US"/>
              <a:t>$31.49 </a:t>
            </a:r>
            <a:r>
              <a:rPr lang="en-US" dirty="0"/>
              <a:t>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D852D-4AFC-75AF-04EC-E234B0F7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87B51-3110-3C34-7550-7E7DFF235FDC}"/>
              </a:ext>
            </a:extLst>
          </p:cNvPr>
          <p:cNvSpPr txBox="1"/>
          <p:nvPr/>
        </p:nvSpPr>
        <p:spPr>
          <a:xfrm>
            <a:off x="8787539" y="2043325"/>
            <a:ext cx="3169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$32.25</a:t>
            </a:r>
          </a:p>
          <a:p>
            <a:r>
              <a:rPr lang="en-US" sz="3600" b="1" i="1" dirty="0"/>
              <a:t>Less  </a:t>
            </a:r>
            <a:r>
              <a:rPr lang="en-US" sz="3600" dirty="0"/>
              <a:t> Imports</a:t>
            </a:r>
          </a:p>
          <a:p>
            <a:r>
              <a:rPr lang="en-US" sz="3600" b="1" dirty="0"/>
              <a:t>-$4.13</a:t>
            </a:r>
          </a:p>
          <a:p>
            <a:r>
              <a:rPr lang="en-US" sz="3600" b="1" i="1" dirty="0"/>
              <a:t>Plus </a:t>
            </a:r>
            <a:r>
              <a:rPr lang="en-US" sz="3600" dirty="0"/>
              <a:t>Exports</a:t>
            </a:r>
          </a:p>
          <a:p>
            <a:r>
              <a:rPr lang="en-US" sz="3600" b="1" dirty="0"/>
              <a:t>+$3.37</a:t>
            </a:r>
          </a:p>
          <a:p>
            <a:r>
              <a:rPr lang="en-US" sz="3600" b="1" i="1" dirty="0"/>
              <a:t>Equals  </a:t>
            </a:r>
            <a:r>
              <a:rPr lang="en-US" sz="3600" dirty="0"/>
              <a:t>GDP</a:t>
            </a:r>
          </a:p>
          <a:p>
            <a:r>
              <a:rPr lang="en-US" sz="3600" b="1" i="1" dirty="0"/>
              <a:t>$</a:t>
            </a:r>
            <a:r>
              <a:rPr lang="en-US" sz="3600" b="1" i="1" dirty="0">
                <a:solidFill>
                  <a:srgbClr val="FF0000"/>
                </a:solidFill>
              </a:rPr>
              <a:t>31.49</a:t>
            </a:r>
            <a:endParaRPr lang="en-US" sz="2800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BC9B04B-EB94-734E-9E65-978CF1E7D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299102"/>
              </p:ext>
            </p:extLst>
          </p:nvPr>
        </p:nvGraphicFramePr>
        <p:xfrm>
          <a:off x="282249" y="1258763"/>
          <a:ext cx="7789558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093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EA11-7616-F94E-A783-D7916869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portant Point for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C6C58-9474-2442-5918-6B30706B3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trade deficit is imports less exports (4.13-3.37=0.76) and reflects the fact that domestic spending (32.25) exceeds domestic production (31.49).</a:t>
            </a:r>
          </a:p>
          <a:p>
            <a:r>
              <a:rPr lang="en-US" dirty="0"/>
              <a:t>In order for the trade deficit to go down spending relative to production must fall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government deficit falls or households consume less and save more.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Firms spend less on investment (not what we want).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Increase production without increasing spending (hard to do)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9EC38-C9F8-E33B-9367-180350F6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and ‘Potential’ during the Recovery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602924-084B-F77C-F910-9515DAD69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27248"/>
            <a:ext cx="11940296" cy="4206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16752-7562-978F-4EB0-3E4DFAA87875}"/>
              </a:ext>
            </a:extLst>
          </p:cNvPr>
          <p:cNvSpPr txBox="1"/>
          <p:nvPr/>
        </p:nvSpPr>
        <p:spPr>
          <a:xfrm>
            <a:off x="4071257" y="2474564"/>
            <a:ext cx="451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Grey bar indicates recessions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>
                <a:solidFill>
                  <a:srgbClr val="1E4E79"/>
                </a:solidFill>
              </a:rPr>
              <a:t>at is a Recession?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Defined by the National Bureau of Economic Research (NBER)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</a:rPr>
              <a:t>“</a:t>
            </a: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The NBER's definition emphasizes that a recession involves a significant decline in economic activity that is spread across the economy and lasts more than a few months.”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Popular Rule of Thumb:  Two or more, consecutive quarters where Real GDP falls. (Doesn’t always work!)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r>
              <a:rPr lang="en-US" dirty="0">
                <a:solidFill>
                  <a:srgbClr val="1E4E79"/>
                </a:solidFill>
                <a:latin typeface="Arimo"/>
                <a:sym typeface="Arimo"/>
              </a:rPr>
              <a:t>Recessions are caused by a drop in total spending (remember the consumer).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9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83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Have All the Workers Gone?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1C0BD5-B034-FA35-E766-4CFA477DB580}"/>
              </a:ext>
            </a:extLst>
          </p:cNvPr>
          <p:cNvCxnSpPr/>
          <p:nvPr/>
        </p:nvCxnSpPr>
        <p:spPr>
          <a:xfrm flipH="1">
            <a:off x="4742481" y="4455763"/>
            <a:ext cx="178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0E3961-B46A-B2DD-599B-F36F1D0FD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75" y="1236226"/>
            <a:ext cx="11626451" cy="4897262"/>
          </a:xfr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B5EB7B-A97D-47DD-96E5-FB16DFC67494}"/>
              </a:ext>
            </a:extLst>
          </p:cNvPr>
          <p:cNvCxnSpPr>
            <a:cxnSpLocks/>
          </p:cNvCxnSpPr>
          <p:nvPr/>
        </p:nvCxnSpPr>
        <p:spPr>
          <a:xfrm flipV="1">
            <a:off x="1088020" y="1363294"/>
            <a:ext cx="10417215" cy="20294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A27E88-E09C-86DB-EAAA-BF0C48ADBA1E}"/>
              </a:ext>
            </a:extLst>
          </p:cNvPr>
          <p:cNvSpPr txBox="1"/>
          <p:nvPr/>
        </p:nvSpPr>
        <p:spPr>
          <a:xfrm>
            <a:off x="7483033" y="3049929"/>
            <a:ext cx="336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Aging of the Labor Force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D2B74-449A-5E79-824D-3B3FA973C47F}"/>
              </a:ext>
            </a:extLst>
          </p:cNvPr>
          <p:cNvSpPr txBox="1"/>
          <p:nvPr/>
        </p:nvSpPr>
        <p:spPr>
          <a:xfrm>
            <a:off x="7483032" y="3632805"/>
            <a:ext cx="336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Also, note the recent slowing in job growth.</a:t>
            </a:r>
          </a:p>
        </p:txBody>
      </p:sp>
    </p:spTree>
    <p:extLst>
      <p:ext uri="{BB962C8B-B14F-4D97-AF65-F5344CB8AC3E}">
        <p14:creationId xmlns:p14="http://schemas.microsoft.com/office/powerpoint/2010/main" val="30967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D566-557F-CCCC-7F67-88CEC11F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51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uld Have Been Worse , but for Foreign </a:t>
            </a:r>
            <a:r>
              <a:rPr lang="en-US" dirty="0"/>
              <a:t>Born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2EBCD-2710-19D5-87D9-E811B9A6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0F8A92-5C91-9E5D-9B75-67F357D11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" y="1601077"/>
            <a:ext cx="11179279" cy="4572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8565AF-7D29-1AC0-8C0D-EBB4EB51DE1D}"/>
              </a:ext>
            </a:extLst>
          </p:cNvPr>
          <p:cNvSpPr txBox="1"/>
          <p:nvPr/>
        </p:nvSpPr>
        <p:spPr>
          <a:xfrm>
            <a:off x="2505920" y="2228671"/>
            <a:ext cx="4271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Between 12/19 and 3/25</a:t>
            </a:r>
          </a:p>
          <a:p>
            <a:r>
              <a:rPr lang="en-US" sz="2400" dirty="0"/>
              <a:t>NB employment fell by 100k</a:t>
            </a:r>
          </a:p>
          <a:p>
            <a:r>
              <a:rPr lang="en-US" sz="2400" dirty="0"/>
              <a:t>FB employment rose by 5000k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4DA11-4456-5DAD-CAF6-22ADE719F4A2}"/>
              </a:ext>
            </a:extLst>
          </p:cNvPr>
          <p:cNvSpPr txBox="1"/>
          <p:nvPr/>
        </p:nvSpPr>
        <p:spPr>
          <a:xfrm>
            <a:off x="4556861" y="4286345"/>
            <a:ext cx="378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March FB employment</a:t>
            </a:r>
          </a:p>
          <a:p>
            <a:r>
              <a:rPr lang="en-US" sz="2400" dirty="0"/>
              <a:t> fell by 1100k</a:t>
            </a:r>
          </a:p>
        </p:txBody>
      </p:sp>
    </p:spTree>
    <p:extLst>
      <p:ext uri="{BB962C8B-B14F-4D97-AF65-F5344CB8AC3E}">
        <p14:creationId xmlns:p14="http://schemas.microsoft.com/office/powerpoint/2010/main" val="7725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A44D-5153-E2DF-5495-ED20CFAE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 Jobs Added per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ACB0C-0C65-4EE8-9F14-137C30BD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5A2E5B2-C49A-3A6A-3577-88296CF23E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14425"/>
          <a:ext cx="10515600" cy="504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00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174E-5944-A504-A346-978D7EE5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Kerfuffle Over the Jobs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49798-F650-5AC9-626D-B18BF97B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BLS conducts 2 surveys each month</a:t>
            </a:r>
          </a:p>
          <a:p>
            <a:pPr lvl="1"/>
            <a:r>
              <a:rPr lang="en-US" dirty="0"/>
              <a:t>Household Survey:  Unemployment Rate.</a:t>
            </a:r>
          </a:p>
          <a:p>
            <a:pPr lvl="1"/>
            <a:r>
              <a:rPr lang="en-US" dirty="0"/>
              <a:t>“Establishment” Survey (workplace survey):  Number of new jobs created.</a:t>
            </a:r>
          </a:p>
          <a:p>
            <a:r>
              <a:rPr lang="en-US" dirty="0"/>
              <a:t>August 1 Report: 73,000 jobs added July,  but May and June numbers were revised down by 280,000.</a:t>
            </a:r>
          </a:p>
          <a:p>
            <a:r>
              <a:rPr lang="en-US" dirty="0"/>
              <a:t>Trump fires BLS director, the same day.</a:t>
            </a:r>
          </a:p>
          <a:p>
            <a:r>
              <a:rPr lang="en-US" dirty="0"/>
              <a:t>What is behind those “revisions?”</a:t>
            </a:r>
          </a:p>
          <a:p>
            <a:pPr marL="0" indent="0">
              <a:buNone/>
            </a:pPr>
            <a:r>
              <a:rPr lang="en-US" dirty="0"/>
              <a:t>Want to learn more:  “An Unresponsive Public is Undermining Government Economic Data,” </a:t>
            </a:r>
            <a:r>
              <a:rPr lang="en-US" i="1" dirty="0"/>
              <a:t>WSJ</a:t>
            </a:r>
            <a:r>
              <a:rPr lang="en-US" dirty="0"/>
              <a:t>, 9/15, at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https://sites.google.com/view/macro-current-issues/economic-update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D56F0-DF12-8C05-95C6-10FD9654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9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5C13-F1B9-1CAD-E367-320FCF56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is Near Record 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F9BCB-6CD5-3CC6-FFD8-28B6C96C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E494A4-F1FE-3649-DA80-5A4B56014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5419"/>
            <a:ext cx="10515600" cy="43005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AF0896-5F3C-1FB7-B682-A658616A80F8}"/>
              </a:ext>
            </a:extLst>
          </p:cNvPr>
          <p:cNvSpPr txBox="1"/>
          <p:nvPr/>
        </p:nvSpPr>
        <p:spPr>
          <a:xfrm>
            <a:off x="3904342" y="2875002"/>
            <a:ext cx="2877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But, it has been rising:  From 3.4 percent in 4/23 to 4.4 percent </a:t>
            </a:r>
            <a:r>
              <a:rPr lang="en-US" sz="1800"/>
              <a:t>in December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59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Real Side of the Economy is Still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Macro Goal number 1, check</a:t>
            </a:r>
          </a:p>
          <a:p>
            <a:endParaRPr lang="en-US" dirty="0"/>
          </a:p>
          <a:p>
            <a:r>
              <a:rPr lang="en-US" dirty="0"/>
              <a:t>But what about goal number 2, the “nominal” side of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Rates: Era of Falling Rates Over?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7DA2B2-7465-BFD9-FDBE-ADC35A34C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655" y="1674774"/>
            <a:ext cx="11940296" cy="42062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314601" y="3253089"/>
            <a:ext cx="6647485" cy="79828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3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73903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Tariffs; What Tariffs?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150AA0-D453-C961-C415-EBC93A368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25563"/>
            <a:ext cx="11940296" cy="49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CB165-C6BE-31FF-1A33-709D8AF34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0818"/>
            <a:ext cx="12192000" cy="476321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FA18-9357-0477-EF8B-0E18E930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Measure (PCE)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6C28787-8D4F-5D50-E36F-CBF13A417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78" y="1244764"/>
            <a:ext cx="11680724" cy="48552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6646-1D1B-1231-90AF-9C1E2DA8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29EC9-C300-CB32-2B0C-C6D74E5425BD}"/>
              </a:ext>
            </a:extLst>
          </p:cNvPr>
          <p:cNvSpPr txBox="1"/>
          <p:nvPr/>
        </p:nvSpPr>
        <p:spPr>
          <a:xfrm>
            <a:off x="4794503" y="4085496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Fed Doesn’t React until 3/2022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330F2-F97E-8663-D129-2A3357EC1EA8}"/>
              </a:ext>
            </a:extLst>
          </p:cNvPr>
          <p:cNvSpPr txBox="1"/>
          <p:nvPr/>
        </p:nvSpPr>
        <p:spPr>
          <a:xfrm>
            <a:off x="1358751" y="3001104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Inflation Accelerates 3/2021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D1D53-37A1-F98D-CE22-979E42FAC566}"/>
              </a:ext>
            </a:extLst>
          </p:cNvPr>
          <p:cNvSpPr txBox="1"/>
          <p:nvPr/>
        </p:nvSpPr>
        <p:spPr>
          <a:xfrm>
            <a:off x="6422442" y="4446523"/>
            <a:ext cx="584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Progress towards the 2 % slows Spring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B3E96-2EED-4D31-3092-A1AAE258A586}"/>
              </a:ext>
            </a:extLst>
          </p:cNvPr>
          <p:cNvSpPr txBox="1"/>
          <p:nvPr/>
        </p:nvSpPr>
        <p:spPr>
          <a:xfrm>
            <a:off x="3737429" y="5508171"/>
            <a:ext cx="623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so far, not much sign of tariffs in inflation</a:t>
            </a:r>
          </a:p>
        </p:txBody>
      </p:sp>
    </p:spTree>
    <p:extLst>
      <p:ext uri="{BB962C8B-B14F-4D97-AF65-F5344CB8AC3E}">
        <p14:creationId xmlns:p14="http://schemas.microsoft.com/office/powerpoint/2010/main" val="8484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Goolsbee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/>
              <a:t>Akerlof, Smith, Maskin</a:t>
            </a:r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57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53B5-1EF9-86FF-AAF5-0886F298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CPI</a:t>
            </a:r>
            <a:r>
              <a:rPr lang="en-US" dirty="0"/>
              <a:t> vs. PCE: 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577C-6A6C-F9B1-4AE0-DFB13D42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CB1EF5-DF00-37B3-ADFD-342F1DDDA0AE}"/>
              </a:ext>
            </a:extLst>
          </p:cNvPr>
          <p:cNvSpPr txBox="1"/>
          <p:nvPr/>
        </p:nvSpPr>
        <p:spPr>
          <a:xfrm>
            <a:off x="5990157" y="6466767"/>
            <a:ext cx="656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https://www.morningstar.com/markets/whats-difference-between-cpi-pce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148E1-BE91-AD3C-F81D-0B26E02D57C7}"/>
              </a:ext>
            </a:extLst>
          </p:cNvPr>
          <p:cNvSpPr txBox="1"/>
          <p:nvPr/>
        </p:nvSpPr>
        <p:spPr>
          <a:xfrm>
            <a:off x="123371" y="1325563"/>
            <a:ext cx="34906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CPI </a:t>
            </a:r>
            <a:r>
              <a:rPr lang="en-US" sz="3200" i="1" dirty="0"/>
              <a:t>tends</a:t>
            </a:r>
            <a:r>
              <a:rPr lang="en-US" sz="3200" dirty="0"/>
              <a:t> typically to be 0.3 pct point higher </a:t>
            </a:r>
          </a:p>
          <a:p>
            <a:r>
              <a:rPr lang="en-US" sz="3200" dirty="0"/>
              <a:t>December: 	</a:t>
            </a:r>
          </a:p>
          <a:p>
            <a:r>
              <a:rPr lang="en-US" sz="3200" dirty="0"/>
              <a:t>CPI, 2.7% </a:t>
            </a:r>
          </a:p>
          <a:p>
            <a:r>
              <a:rPr lang="en-US" sz="3200" dirty="0"/>
              <a:t>PCE, 2.9%</a:t>
            </a:r>
          </a:p>
          <a:p>
            <a:r>
              <a:rPr lang="en-US" sz="3200" dirty="0"/>
              <a:t>Core CPI, 2.6% </a:t>
            </a:r>
          </a:p>
          <a:p>
            <a:r>
              <a:rPr lang="en-US" sz="3200" dirty="0"/>
              <a:t>Core PCE, 3.0%.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49EFCD-A9EF-417F-497E-29A97BE26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893" y="2169087"/>
            <a:ext cx="8602071" cy="4297680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6A74473-87FF-AAAC-0175-B82967391020}"/>
              </a:ext>
            </a:extLst>
          </p:cNvPr>
          <p:cNvSpPr/>
          <p:nvPr/>
        </p:nvSpPr>
        <p:spPr>
          <a:xfrm>
            <a:off x="11353800" y="3892888"/>
            <a:ext cx="231494" cy="138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34F771-58ED-3F66-E457-1CED5D282CAD}"/>
              </a:ext>
            </a:extLst>
          </p:cNvPr>
          <p:cNvSpPr/>
          <p:nvPr/>
        </p:nvSpPr>
        <p:spPr>
          <a:xfrm>
            <a:off x="10561380" y="3872668"/>
            <a:ext cx="231494" cy="138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F6C7-44C4-0E61-D0A4-F5977B93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es of Inflation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95989-7EDF-39F8-F714-EC782648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728AD-5E39-0C59-2916-F478F562B6FF}"/>
              </a:ext>
            </a:extLst>
          </p:cNvPr>
          <p:cNvSpPr txBox="1"/>
          <p:nvPr/>
        </p:nvSpPr>
        <p:spPr>
          <a:xfrm>
            <a:off x="611075" y="1920204"/>
            <a:ext cx="3773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Reasons for Measuring Recent Inflation:</a:t>
            </a:r>
          </a:p>
          <a:p>
            <a:pPr marL="514350" indent="-514350">
              <a:buAutoNum type="arabicPeriod"/>
            </a:pPr>
            <a:r>
              <a:rPr lang="en-US" sz="2800" dirty="0"/>
              <a:t>What has happened to the Cost of Living?</a:t>
            </a:r>
          </a:p>
          <a:p>
            <a:pPr marL="514350" indent="-514350">
              <a:buAutoNum type="arabicPeriod"/>
            </a:pPr>
            <a:r>
              <a:rPr lang="en-US" sz="2800" dirty="0"/>
              <a:t>What is likely to happen to inflation over the next 12-18 months?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EE2B06D-35CF-C0CF-480F-38A0CADD2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1595419"/>
            <a:ext cx="7086600" cy="4300575"/>
          </a:xfrm>
        </p:spPr>
      </p:pic>
    </p:spTree>
    <p:extLst>
      <p:ext uri="{BB962C8B-B14F-4D97-AF65-F5344CB8AC3E}">
        <p14:creationId xmlns:p14="http://schemas.microsoft.com/office/powerpoint/2010/main" val="379165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FC5D-21E8-1924-16CB-3E9EDB56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A99DC-BB3B-37BB-4104-6844A249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B4B56AB-306C-02E3-E2ED-876A9681E3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1705D5-4437-1A1A-D52E-00E2DBF0A04A}"/>
              </a:ext>
            </a:extLst>
          </p:cNvPr>
          <p:cNvSpPr txBox="1"/>
          <p:nvPr/>
        </p:nvSpPr>
        <p:spPr>
          <a:xfrm>
            <a:off x="3740113" y="6113331"/>
            <a:ext cx="6095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Sources: </a:t>
            </a:r>
            <a:r>
              <a:rPr lang="en-US" dirty="0">
                <a:hlinkClick r:id="rId3"/>
              </a:rPr>
              <a:t>https://www.atlantafed.org/chcs/wage-growth-tracker</a:t>
            </a:r>
            <a:r>
              <a:rPr lang="en-US" dirty="0"/>
              <a:t> &amp; BLS via https://fred.stlouisfed.org/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09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227E-3FFC-171C-ECFF-8DA2BDCC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Wage Workers Experience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9A057F-50F6-F9B4-36F6-E7A99F135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789" y="1200708"/>
            <a:ext cx="7932788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50D4C-D255-E02C-6E51-62CDC8F5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16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FFD4-2DF4-C082-AD27-FB800854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“Aff</a:t>
            </a:r>
            <a:r>
              <a:rPr lang="en-US" dirty="0"/>
              <a:t>ordability”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46229-D5A1-B446-31B6-F2822B8F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54A2F55-A2A5-5D6A-2383-73F2C9B25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809132"/>
              </p:ext>
            </p:extLst>
          </p:nvPr>
        </p:nvGraphicFramePr>
        <p:xfrm>
          <a:off x="838200" y="1195754"/>
          <a:ext cx="10515600" cy="497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4191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DF7B-BC1F-1BEB-0BB5-7CA3FB24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State of the Economy &amp; How We Got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54723-8240-3A30-2CE7-BDA5D5E71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key indicators for judging the macro economy are all good</a:t>
            </a:r>
          </a:p>
          <a:p>
            <a:pPr lvl="1"/>
            <a:r>
              <a:rPr lang="en-US" dirty="0"/>
              <a:t>Output and unemployment are close to their “full employment” levels</a:t>
            </a:r>
          </a:p>
          <a:p>
            <a:pPr lvl="1"/>
            <a:r>
              <a:rPr lang="en-US" dirty="0"/>
              <a:t>Inflation is still a bit elevated, but much improved over 2023.</a:t>
            </a:r>
          </a:p>
          <a:p>
            <a:r>
              <a:rPr lang="en-US" dirty="0"/>
              <a:t>21-22</a:t>
            </a:r>
          </a:p>
          <a:p>
            <a:pPr lvl="1"/>
            <a:r>
              <a:rPr lang="en-US" dirty="0"/>
              <a:t>Too much demand due to easy monetary policy and a fiscal stimulus which was probably too big</a:t>
            </a:r>
          </a:p>
          <a:p>
            <a:pPr lvl="1"/>
            <a:r>
              <a:rPr lang="en-US" dirty="0"/>
              <a:t>COVID Supply disruptions exacerbated inflation.</a:t>
            </a:r>
          </a:p>
          <a:p>
            <a:r>
              <a:rPr lang="en-US" dirty="0"/>
              <a:t>23-present Monetary Policy Perfect</a:t>
            </a:r>
          </a:p>
          <a:p>
            <a:pPr lvl="1"/>
            <a:r>
              <a:rPr lang="en-US" dirty="0"/>
              <a:t>Inflation has fallen substantially with small increase in unemployment, and we are close to the 2 percent target (unprecedented)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59B1C-CDB6-F9FC-5F35-75BA2042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13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0EA8E-9F09-1336-D1FF-8B2250F4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Did the Fed Do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00724-489E-F393-412C-04AB77A2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D6394-0BCF-D783-32FB-F3AE707B3E86}"/>
              </a:ext>
            </a:extLst>
          </p:cNvPr>
          <p:cNvSpPr txBox="1"/>
          <p:nvPr/>
        </p:nvSpPr>
        <p:spPr>
          <a:xfrm>
            <a:off x="4934712" y="699790"/>
            <a:ext cx="4922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The Key to Success: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Stable Inflationary Expectations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ECD91-DE73-7760-B0E8-26A46A752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007" y="1628506"/>
            <a:ext cx="6239196" cy="52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07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FD4E-21E4-8EAF-981F-338FBDF6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Outlook Is More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2D89-2BAA-E3E9-B863-D6E64A44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Areas of Concern: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Consumer Spending.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Investment Spending due to AI.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Fiscal Policy Effects.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Uncertainty.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Monetary Policy:  Next 4 months and the New Chair.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2B37B-F164-7F2C-8600-B43FB97D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59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8952-8527-3FE7-8A33-6C45DF0B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sumption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C65F-C6FC-DB9B-5D99-DE29D01A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33" y="1164932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Low-Income Consumers look vulnerable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61901-F350-E07E-8385-D186A4ED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3CB596D-D53A-F6A3-B19F-E40E5F3F2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2" y="2533093"/>
            <a:ext cx="4251576" cy="3474720"/>
          </a:xfrm>
          <a:prstGeom prst="rect">
            <a:avLst/>
          </a:prstGeom>
        </p:spPr>
      </p:pic>
      <p:pic>
        <p:nvPicPr>
          <p:cNvPr id="1026" name="Picture 2" descr="Consumer spending diverged by income bracket as 2025 went on, reflecting the K-shaped dynamic defining the economy as we turn to 2026. (Source: Bank of America Institute)">
            <a:extLst>
              <a:ext uri="{FF2B5EF4-FFF2-40B4-BE49-F238E27FC236}">
                <a16:creationId xmlns:a16="http://schemas.microsoft.com/office/drawing/2014/main" id="{4DB36CEE-F74C-8514-69D3-E0945BD9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38" y="2039519"/>
            <a:ext cx="5024899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BECCD12-20A1-EE24-5688-E105B02F198D}"/>
              </a:ext>
            </a:extLst>
          </p:cNvPr>
          <p:cNvSpPr/>
          <p:nvPr/>
        </p:nvSpPr>
        <p:spPr>
          <a:xfrm>
            <a:off x="838200" y="2624165"/>
            <a:ext cx="2299527" cy="260793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76259-9806-A7EC-5A79-78266526CE21}"/>
              </a:ext>
            </a:extLst>
          </p:cNvPr>
          <p:cNvSpPr txBox="1"/>
          <p:nvPr/>
        </p:nvSpPr>
        <p:spPr>
          <a:xfrm>
            <a:off x="3310767" y="5826702"/>
            <a:ext cx="298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Moody’s Top 20% account for 63% of Consumption</a:t>
            </a:r>
          </a:p>
        </p:txBody>
      </p:sp>
    </p:spTree>
    <p:extLst>
      <p:ext uri="{BB962C8B-B14F-4D97-AF65-F5344CB8AC3E}">
        <p14:creationId xmlns:p14="http://schemas.microsoft.com/office/powerpoint/2010/main" val="37032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A384-B050-52FC-78DB-82A20889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92" y="0"/>
            <a:ext cx="1034200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AI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6AF61-C543-EC5E-CAFB-EB121868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368529-728B-3E30-B3FD-7D5874FA34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75" y="1192508"/>
            <a:ext cx="589761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603F28-7943-9668-D1BD-6216BF870729}"/>
              </a:ext>
            </a:extLst>
          </p:cNvPr>
          <p:cNvSpPr txBox="1"/>
          <p:nvPr/>
        </p:nvSpPr>
        <p:spPr>
          <a:xfrm>
            <a:off x="492388" y="5215868"/>
            <a:ext cx="374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Parthenon:   Macroeconomics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AC37599-6214-B459-4FD3-9BE0B1D1D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02164"/>
              </p:ext>
            </p:extLst>
          </p:nvPr>
        </p:nvGraphicFramePr>
        <p:xfrm>
          <a:off x="6254750" y="2359044"/>
          <a:ext cx="5937250" cy="2225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995">
                  <a:extLst>
                    <a:ext uri="{9D8B030D-6E8A-4147-A177-3AD203B41FA5}">
                      <a16:colId xmlns:a16="http://schemas.microsoft.com/office/drawing/2014/main" val="1999062570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2656256078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385396756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3189923655"/>
                    </a:ext>
                  </a:extLst>
                </a:gridCol>
              </a:tblGrid>
              <a:tr h="31557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AI Investment &amp; GDP Growth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14249"/>
                  </a:ext>
                </a:extLst>
              </a:tr>
              <a:tr h="315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Period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GDP Growth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AI Contribution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Difference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712528"/>
                  </a:ext>
                </a:extLst>
              </a:tr>
              <a:tr h="315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25Q1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2.0 percent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1.3 percent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0.7 percent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0921606"/>
                  </a:ext>
                </a:extLst>
              </a:tr>
              <a:tr h="315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25Q2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2.1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1.2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0.9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7542550"/>
                  </a:ext>
                </a:extLst>
              </a:tr>
              <a:tr h="315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25Q3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2.3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0.5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1.8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353228"/>
                  </a:ext>
                </a:extLst>
              </a:tr>
              <a:tr h="64741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Source:  BEA &amp; https://www.stlouisfed.org/on-the-economy/2026/jan/tracking-ai-contribution-gdp-growth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40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93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29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CC09-FF72-B47C-E7B0-31E060EE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mbined Effects on the Budget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AB5F0-415C-11A8-09EA-423F0D4A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FA236-274D-0340-2868-42971225A1A3}"/>
              </a:ext>
            </a:extLst>
          </p:cNvPr>
          <p:cNvSpPr txBox="1"/>
          <p:nvPr/>
        </p:nvSpPr>
        <p:spPr>
          <a:xfrm>
            <a:off x="1174006" y="1865266"/>
            <a:ext cx="3639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During 2025, tariff revenues collected were $264 billion.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AB46AD-E876-F6E4-3AF3-0A3AF0F5A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9574" y="1566468"/>
            <a:ext cx="4737585" cy="4846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46F53-0976-CA40-DB16-CFB1257F8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12188"/>
            <a:ext cx="4621159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DA9C-A704-4D0A-B31A-20498BC7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492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…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75A7-913A-8FE2-9766-E32DBAF1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Uncertainty is Bad for the Economy’s Health (and there is a lot of it!)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21391-EE51-7A0A-9E58-00DE04BD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1B2F28-B069-A2F1-AE5C-84D2BE4FD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76" y="2073862"/>
            <a:ext cx="10437799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69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817E-2166-3EFE-A5D9-EA6176B6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66" y="1618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then there is Monetary Policy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37D5-CE4C-8FD9-DCF0-B54A17DA8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Fed’s Dilemma:</a:t>
            </a:r>
          </a:p>
          <a:p>
            <a:r>
              <a:rPr lang="en-US" dirty="0"/>
              <a:t>To combat rising unemployment the Fed needs to lower interest rates to increase demand and spending.</a:t>
            </a:r>
          </a:p>
          <a:p>
            <a:r>
              <a:rPr lang="en-US" dirty="0"/>
              <a:t>To combat rising inflation the Fed needs to raise interest rates to lower demand and spending.</a:t>
            </a:r>
          </a:p>
          <a:p>
            <a:r>
              <a:rPr lang="en-US" dirty="0"/>
              <a:t>Successfully navigating the path between the two problems is made worse because of attacks on the Fed’s independence which have the potential to destabilize inflationary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4E00C-597D-8271-DA22-17A446A1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5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950137-EA8B-ADC5-4FA1-635E8413A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35" y="1325563"/>
            <a:ext cx="3891673" cy="475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E0698F-5F96-D565-7107-D84B8978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Doesn’t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B09DF-97B3-69F9-ED78-36917824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12C862-A642-0512-C994-DC288CF28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856" y="1325563"/>
            <a:ext cx="5111496" cy="4351338"/>
          </a:xfrm>
        </p:spPr>
        <p:txBody>
          <a:bodyPr/>
          <a:lstStyle/>
          <a:p>
            <a:r>
              <a:rPr lang="en-US" dirty="0"/>
              <a:t>The irony is that the Fed would be able to lower interest rates more aggressively with no attacks.</a:t>
            </a:r>
          </a:p>
          <a:p>
            <a:r>
              <a:rPr lang="en-US" dirty="0"/>
              <a:t>If it appears the Fed is caving to political pressure, it will lose credibility and increase inflationary expectations. </a:t>
            </a:r>
          </a:p>
        </p:txBody>
      </p:sp>
    </p:spTree>
    <p:extLst>
      <p:ext uri="{BB962C8B-B14F-4D97-AF65-F5344CB8AC3E}">
        <p14:creationId xmlns:p14="http://schemas.microsoft.com/office/powerpoint/2010/main" val="27064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9665-5DBD-30E4-B890-AA13423E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netary Policy after Jerome Powell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202A1-B7AD-A499-194C-C9994C2F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2050" name="Picture 2" descr="Who is Kevin Warsh, Trump's pick to ...">
            <a:extLst>
              <a:ext uri="{FF2B5EF4-FFF2-40B4-BE49-F238E27FC236}">
                <a16:creationId xmlns:a16="http://schemas.microsoft.com/office/drawing/2014/main" id="{5C8D8904-CA99-954D-102A-7EAE5D83D2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71" y="1325563"/>
            <a:ext cx="575950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707257-B379-4C1F-1A3F-D938C8C9C495}"/>
              </a:ext>
            </a:extLst>
          </p:cNvPr>
          <p:cNvSpPr txBox="1"/>
          <p:nvPr/>
        </p:nvSpPr>
        <p:spPr>
          <a:xfrm>
            <a:off x="2993971" y="4983163"/>
            <a:ext cx="575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Kevin Warsh:  Trump Nominee to replace Jerome Powell as the Chair of the Fed in May</a:t>
            </a:r>
          </a:p>
        </p:txBody>
      </p:sp>
    </p:spTree>
    <p:extLst>
      <p:ext uri="{BB962C8B-B14F-4D97-AF65-F5344CB8AC3E}">
        <p14:creationId xmlns:p14="http://schemas.microsoft.com/office/powerpoint/2010/main" val="3919483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981B-9AAB-207D-0E7E-1A7C9A82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clusion:  The State of the Macro Economy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56B9C-C259-EF74-CEEE-B6EE820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State of the Economy is Strong.”</a:t>
            </a:r>
          </a:p>
          <a:p>
            <a:r>
              <a:rPr lang="en-US" dirty="0"/>
              <a:t>Some Major Concerns Going forward.</a:t>
            </a:r>
          </a:p>
          <a:p>
            <a:r>
              <a:rPr lang="en-US" dirty="0"/>
              <a:t>Is the strong economy due to Trump’s policies or in spite of them?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472DB-D600-2F9A-1DCF-7535776A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0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68E38-C408-EF05-63EE-2181E4760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AB5F-2346-C1AA-E39A-34DB9BD0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B</a:t>
            </a:r>
            <a:r>
              <a:rPr lang="en-US" dirty="0"/>
              <a:t>rief Primer on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BB691-842F-70AA-31D1-5398CAEED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Tariffs</a:t>
            </a:r>
            <a:r>
              <a:rPr lang="en-US" dirty="0"/>
              <a:t> are a sales tax on imported goods, </a:t>
            </a:r>
            <a:r>
              <a:rPr lang="en-US" i="1" dirty="0"/>
              <a:t>collected</a:t>
            </a:r>
            <a:r>
              <a:rPr lang="en-US" dirty="0"/>
              <a:t> </a:t>
            </a:r>
            <a:r>
              <a:rPr lang="en-US"/>
              <a:t>from importers.</a:t>
            </a:r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burden</a:t>
            </a:r>
            <a:r>
              <a:rPr lang="en-US" dirty="0"/>
              <a:t> of the tariff in general falls on buyers of imports (consumers and firms) to the extent of higher prices and on the foreign country.</a:t>
            </a:r>
          </a:p>
          <a:p>
            <a:r>
              <a:rPr lang="en-US" dirty="0"/>
              <a:t>Economist don’t like tariffs in general because they reduce the gains from trade</a:t>
            </a:r>
          </a:p>
          <a:p>
            <a:pPr lvl="1"/>
            <a:r>
              <a:rPr lang="en-US" dirty="0"/>
              <a:t>More efficient utilization of global resources:  Why doesn’t Patrick Mahomes mow his own lawn</a:t>
            </a:r>
          </a:p>
          <a:p>
            <a:pPr lvl="1"/>
            <a:r>
              <a:rPr lang="en-US" dirty="0"/>
              <a:t>Economies of scale for producing for large markets.</a:t>
            </a:r>
          </a:p>
          <a:p>
            <a:r>
              <a:rPr lang="en-US" dirty="0"/>
              <a:t>Gains to Trade Taken to a New Level with Global supply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7A116-953B-BB7E-F354-160CFEC6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6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196A-D17E-5068-1A81-E8F6A78F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6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CEA9C-785C-6E03-92EB-0DFCDE54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1026" name="Picture 2" descr="Supply chain of an automobile's rear suspension assembly.">
            <a:extLst>
              <a:ext uri="{FF2B5EF4-FFF2-40B4-BE49-F238E27FC236}">
                <a16:creationId xmlns:a16="http://schemas.microsoft.com/office/drawing/2014/main" id="{08FA342E-3DA3-8C85-6CDD-67A1B74827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4" y="1627912"/>
            <a:ext cx="5908463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693560-D3E1-9381-1962-D18B31A140AF}"/>
              </a:ext>
            </a:extLst>
          </p:cNvPr>
          <p:cNvSpPr txBox="1"/>
          <p:nvPr/>
        </p:nvSpPr>
        <p:spPr>
          <a:xfrm>
            <a:off x="3318075" y="6089622"/>
            <a:ext cx="6096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https://www.cato.org/blog/trumps-automotive-tariffs-will-hurt-american-consumers-producers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D43571-24AA-F9AD-9C4C-398E90A88841}"/>
              </a:ext>
            </a:extLst>
          </p:cNvPr>
          <p:cNvGrpSpPr/>
          <p:nvPr/>
        </p:nvGrpSpPr>
        <p:grpSpPr>
          <a:xfrm>
            <a:off x="6476036" y="1657587"/>
            <a:ext cx="4480330" cy="4297680"/>
            <a:chOff x="6528122" y="3237923"/>
            <a:chExt cx="4480330" cy="42976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7CEE9-C6AA-844A-CD96-BC29A20D8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8122" y="3237923"/>
              <a:ext cx="4480330" cy="42976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869909-818A-8765-EF10-F3CA8D85536D}"/>
                </a:ext>
              </a:extLst>
            </p:cNvPr>
            <p:cNvSpPr txBox="1"/>
            <p:nvPr/>
          </p:nvSpPr>
          <p:spPr>
            <a:xfrm>
              <a:off x="8884999" y="3429000"/>
              <a:ext cx="13585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8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C92EB-D19B-1507-61C0-ACAB291A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Pos</a:t>
            </a:r>
            <a:r>
              <a:rPr lang="en-US" dirty="0"/>
              <a:t>sible Economic Arguments for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28552-D03C-5EF2-5D7A-069C7A577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arguments for tariffs</a:t>
            </a:r>
          </a:p>
          <a:p>
            <a:pPr lvl="1"/>
            <a:r>
              <a:rPr lang="en-US" dirty="0"/>
              <a:t>National Defense – strategic resource.  Do we need the capacity to make our own computer chips, just in case?</a:t>
            </a:r>
          </a:p>
          <a:p>
            <a:pPr lvl="1"/>
            <a:r>
              <a:rPr lang="en-US" dirty="0"/>
              <a:t>“Infant” Industry.</a:t>
            </a:r>
          </a:p>
          <a:p>
            <a:pPr lvl="1"/>
            <a:r>
              <a:rPr lang="en-US" dirty="0"/>
              <a:t>Temporary strategy to reduce foreign tariffs.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3878C-063E-E7F6-34E2-9375B3AC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9235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Federal taxes by type.pdf">
            <a:extLst>
              <a:ext uri="{FF2B5EF4-FFF2-40B4-BE49-F238E27FC236}">
                <a16:creationId xmlns:a16="http://schemas.microsoft.com/office/drawing/2014/main" id="{AE6EA075-3314-64F5-1D0D-EF766208B3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8194"/>
            <a:ext cx="1024128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1DA0F-10D3-5201-0D42-7BB2FBCF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 of the Source of Federal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3E014-0396-C931-FE28-0D9AD748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BEFCF-2CDE-9DF4-232B-339CBEDDDF1F}"/>
              </a:ext>
            </a:extLst>
          </p:cNvPr>
          <p:cNvSpPr txBox="1"/>
          <p:nvPr/>
        </p:nvSpPr>
        <p:spPr>
          <a:xfrm>
            <a:off x="5255822" y="6043456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https://en.wikipedia.org/wiki/File:Federal_taxes_by_type.pdf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5D68D-8AD6-959A-2490-3B12BB90795C}"/>
              </a:ext>
            </a:extLst>
          </p:cNvPr>
          <p:cNvSpPr txBox="1"/>
          <p:nvPr/>
        </p:nvSpPr>
        <p:spPr>
          <a:xfrm>
            <a:off x="534390" y="4751145"/>
            <a:ext cx="1068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1913;  Sixteenth Amendment. The Congress shall have the power to lay and collect taxes on incomes, from whatever source derived…</a:t>
            </a: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1930;  Smoot-Hawley Tariff.</a:t>
            </a: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1935;  Social Security and Payroll taxes.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948EF-04EA-09AF-559D-B35CB326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tory of US Average Effective Tariff Rates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D5A4-6400-56EE-C117-9A416A6F4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2F728-1BCD-D472-B748-6BB78729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AC09B-4644-6014-06E6-68EAA752C9F7}"/>
              </a:ext>
            </a:extLst>
          </p:cNvPr>
          <p:cNvSpPr txBox="1"/>
          <p:nvPr/>
        </p:nvSpPr>
        <p:spPr>
          <a:xfrm>
            <a:off x="3279228" y="6089622"/>
            <a:ext cx="9017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https://budgetlab.yale.edu/research/state-us-tariffs-april-15-2025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8A437-5E7D-3B19-714F-EF51F8843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90" y="1130724"/>
            <a:ext cx="9256990" cy="50292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3C6C30-468B-BA7D-5E06-EBC26C675D7C}"/>
              </a:ext>
            </a:extLst>
          </p:cNvPr>
          <p:cNvCxnSpPr>
            <a:cxnSpLocks/>
          </p:cNvCxnSpPr>
          <p:nvPr/>
        </p:nvCxnSpPr>
        <p:spPr>
          <a:xfrm flipV="1">
            <a:off x="6224309" y="4090307"/>
            <a:ext cx="0" cy="1093702"/>
          </a:xfrm>
          <a:prstGeom prst="straightConnector1">
            <a:avLst/>
          </a:prstGeom>
          <a:ln w="44450">
            <a:solidFill>
              <a:srgbClr val="7030A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663945-D44D-0EA7-B500-7F7E722C74FC}"/>
              </a:ext>
            </a:extLst>
          </p:cNvPr>
          <p:cNvCxnSpPr>
            <a:cxnSpLocks/>
          </p:cNvCxnSpPr>
          <p:nvPr/>
        </p:nvCxnSpPr>
        <p:spPr>
          <a:xfrm flipV="1">
            <a:off x="7014663" y="4172648"/>
            <a:ext cx="0" cy="1034850"/>
          </a:xfrm>
          <a:prstGeom prst="straightConnector1">
            <a:avLst/>
          </a:prstGeom>
          <a:ln w="44450">
            <a:solidFill>
              <a:schemeClr val="accent6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1894E17-F09B-BA93-3B54-DC69CC77AFBF}"/>
              </a:ext>
            </a:extLst>
          </p:cNvPr>
          <p:cNvSpPr txBox="1"/>
          <p:nvPr/>
        </p:nvSpPr>
        <p:spPr>
          <a:xfrm>
            <a:off x="5172503" y="4809933"/>
            <a:ext cx="1186964" cy="374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Inc. Tax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90A7F7-1688-902E-8814-456B9C2335DD}"/>
              </a:ext>
            </a:extLst>
          </p:cNvPr>
          <p:cNvSpPr txBox="1"/>
          <p:nvPr/>
        </p:nvSpPr>
        <p:spPr>
          <a:xfrm>
            <a:off x="6241161" y="5392555"/>
            <a:ext cx="1547004" cy="374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Smoot-Hawley</a:t>
            </a:r>
          </a:p>
        </p:txBody>
      </p:sp>
    </p:spTree>
    <p:extLst>
      <p:ext uri="{BB962C8B-B14F-4D97-AF65-F5344CB8AC3E}">
        <p14:creationId xmlns:p14="http://schemas.microsoft.com/office/powerpoint/2010/main" val="24842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893E-39D5-CD8E-A413-33B260BC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tails of Trump Tariff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B6F1E-F508-5B7B-094F-1EA40906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2161BC2-7351-B555-646B-6031F0F694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59" y="1123727"/>
            <a:ext cx="773723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FD465-649F-5C49-9E7B-9986210B7E2D}"/>
              </a:ext>
            </a:extLst>
          </p:cNvPr>
          <p:cNvSpPr txBox="1"/>
          <p:nvPr/>
        </p:nvSpPr>
        <p:spPr>
          <a:xfrm>
            <a:off x="3376271" y="6099406"/>
            <a:ext cx="485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(https://substack.com/@josephpolitano ) of 2/21</a:t>
            </a:r>
          </a:p>
        </p:txBody>
      </p:sp>
    </p:spTree>
    <p:extLst>
      <p:ext uri="{BB962C8B-B14F-4D97-AF65-F5344CB8AC3E}">
        <p14:creationId xmlns:p14="http://schemas.microsoft.com/office/powerpoint/2010/main" val="888707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CF02-C3EC-09AA-03DF-2602C597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Original Reciprocal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B6089-481D-E446-E5E2-2B19B3ECF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Reciprocal Trade Agreements Act of 1934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President has the authority to negotiate bilateral trade agreements allowing for the </a:t>
            </a:r>
            <a:r>
              <a:rPr lang="en-US" i="1" dirty="0"/>
              <a:t>reciprocal</a:t>
            </a:r>
            <a:r>
              <a:rPr lang="en-US" dirty="0"/>
              <a:t> tariff </a:t>
            </a:r>
            <a:r>
              <a:rPr lang="en-US" i="1" dirty="0"/>
              <a:t>reductions</a:t>
            </a:r>
            <a:r>
              <a:rPr lang="en-US" dirty="0"/>
              <a:t> of up to 50% of Smoot Hawley.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32 Bilateral trade agreements signed between 1934 and 1945.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Sets a precedent of Congress delegating tariff authority to the President.</a:t>
            </a:r>
          </a:p>
          <a:p>
            <a:r>
              <a:rPr lang="en-US" dirty="0"/>
              <a:t>General Agreement on Tariffs and Trade 1947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Outgrowth of Bretton Woods – Multilateral reciprocity.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Average tariffs fall from 22% in1947 to 5% in 1999.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EB851-0729-9528-0825-BF301E81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47F92-2D4C-45B9-7802-5A4B138A59FE}"/>
              </a:ext>
            </a:extLst>
          </p:cNvPr>
          <p:cNvSpPr txBox="1"/>
          <p:nvPr/>
        </p:nvSpPr>
        <p:spPr>
          <a:xfrm>
            <a:off x="3106355" y="5813575"/>
            <a:ext cx="6096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https://en.wikipedia.org/wiki/Reciprocal_Tariff_Act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D2330-8D85-3E6E-943B-FD607E1AE841}"/>
              </a:ext>
            </a:extLst>
          </p:cNvPr>
          <p:cNvSpPr txBox="1"/>
          <p:nvPr/>
        </p:nvSpPr>
        <p:spPr>
          <a:xfrm>
            <a:off x="3366785" y="6340959"/>
            <a:ext cx="7206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https://en.wikipedia.org/wiki/General_Agreement_on_Tariffs_and_Trade</a:t>
            </a:r>
          </a:p>
        </p:txBody>
      </p:sp>
    </p:spTree>
    <p:extLst>
      <p:ext uri="{BB962C8B-B14F-4D97-AF65-F5344CB8AC3E}">
        <p14:creationId xmlns:p14="http://schemas.microsoft.com/office/powerpoint/2010/main" val="3600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B3E3-0253-AA74-F30A-40D806FE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</a:t>
            </a:r>
            <a:r>
              <a:rPr lang="en-US" dirty="0"/>
              <a:t>rld Trade Organization (WTO) 1995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3CFDA-4CCD-6A3A-C854-F034B96D3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GATT was only a set of legal agreements and had no organizational structure.</a:t>
            </a:r>
          </a:p>
          <a:p>
            <a:r>
              <a:rPr lang="en-US" dirty="0"/>
              <a:t>New trade issues arose, e.g., intellectual property rights, non-tariff barriers to trade.</a:t>
            </a:r>
          </a:p>
          <a:p>
            <a:r>
              <a:rPr lang="en-US" dirty="0"/>
              <a:t>More efficient and “binding” dispute resolution.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China joins the WTO in December of 2001.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1D3EA-E872-018C-D061-97003F63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1AEF7-5158-BBE8-BB04-6AA786272463}"/>
              </a:ext>
            </a:extLst>
          </p:cNvPr>
          <p:cNvSpPr txBox="1"/>
          <p:nvPr/>
        </p:nvSpPr>
        <p:spPr>
          <a:xfrm>
            <a:off x="3227873" y="6167235"/>
            <a:ext cx="884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https://www.britannica.com/topic/General-Agreement-on-Tariffs-and-Trade</a:t>
            </a:r>
          </a:p>
        </p:txBody>
      </p:sp>
    </p:spTree>
    <p:extLst>
      <p:ext uri="{BB962C8B-B14F-4D97-AF65-F5344CB8AC3E}">
        <p14:creationId xmlns:p14="http://schemas.microsoft.com/office/powerpoint/2010/main" val="199295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45859-B12D-B4D8-E4AB-5BE9398B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Tar</a:t>
            </a:r>
            <a:r>
              <a:rPr lang="en-US" dirty="0"/>
              <a:t>iffs in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5B22D6-5511-228F-EF18-91EF81109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798" y="1570038"/>
            <a:ext cx="5636404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79DEB-8A81-BDCB-DB42-5F148098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5CE0B-7BA7-C91B-1889-94F80CC30BCE}"/>
              </a:ext>
            </a:extLst>
          </p:cNvPr>
          <p:cNvSpPr txBox="1"/>
          <p:nvPr/>
        </p:nvSpPr>
        <p:spPr>
          <a:xfrm>
            <a:off x="5853404" y="2569029"/>
            <a:ext cx="727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1.33%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FFA98-A7C7-4852-4846-10D57F0A186B}"/>
              </a:ext>
            </a:extLst>
          </p:cNvPr>
          <p:cNvSpPr txBox="1"/>
          <p:nvPr/>
        </p:nvSpPr>
        <p:spPr>
          <a:xfrm>
            <a:off x="7405398" y="3044890"/>
            <a:ext cx="727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2.31%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19145D-0EC1-0BA2-00C0-C69144383629}"/>
              </a:ext>
            </a:extLst>
          </p:cNvPr>
          <p:cNvGrpSpPr/>
          <p:nvPr/>
        </p:nvGrpSpPr>
        <p:grpSpPr>
          <a:xfrm>
            <a:off x="283581" y="1944547"/>
            <a:ext cx="4503023" cy="1286497"/>
            <a:chOff x="283581" y="1944547"/>
            <a:chExt cx="4503023" cy="12864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4A3132-CC65-B427-8167-BF3F7FB3A156}"/>
                </a:ext>
              </a:extLst>
            </p:cNvPr>
            <p:cNvSpPr txBox="1"/>
            <p:nvPr/>
          </p:nvSpPr>
          <p:spPr>
            <a:xfrm>
              <a:off x="4058816" y="2892490"/>
              <a:ext cx="727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1.47%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BD0B23-49D5-4D66-1729-7551EE6ED47E}"/>
                </a:ext>
              </a:extLst>
            </p:cNvPr>
            <p:cNvSpPr txBox="1"/>
            <p:nvPr/>
          </p:nvSpPr>
          <p:spPr>
            <a:xfrm>
              <a:off x="283581" y="1944547"/>
              <a:ext cx="2546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Key Takeaway:</a:t>
              </a:r>
            </a:p>
            <a:p>
              <a:r>
                <a:rPr lang="en-US" sz="2400" dirty="0">
                  <a:solidFill>
                    <a:srgbClr val="FF0000"/>
                  </a:solidFill>
                </a:rPr>
                <a:t>Tariffs had been generally very 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7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D2FE-3D4F-45B7-4CA5-BADA4626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mp Tariffs Pre-Supreme Court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5FA3D05-F72C-419C-5E20-4BBAADBD5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099344"/>
              </p:ext>
            </p:extLst>
          </p:nvPr>
        </p:nvGraphicFramePr>
        <p:xfrm>
          <a:off x="1276350" y="1577784"/>
          <a:ext cx="9201150" cy="2841278"/>
        </p:xfrm>
        <a:graphic>
          <a:graphicData uri="http://schemas.openxmlformats.org/drawingml/2006/table">
            <a:tbl>
              <a:tblPr firstRow="1" firstCol="1" bandRow="1"/>
              <a:tblGrid>
                <a:gridCol w="1304925">
                  <a:extLst>
                    <a:ext uri="{9D8B030D-6E8A-4147-A177-3AD203B41FA5}">
                      <a16:colId xmlns:a16="http://schemas.microsoft.com/office/drawing/2014/main" val="3796846514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747120141"/>
                    </a:ext>
                  </a:extLst>
                </a:gridCol>
                <a:gridCol w="1429462">
                  <a:extLst>
                    <a:ext uri="{9D8B030D-6E8A-4147-A177-3AD203B41FA5}">
                      <a16:colId xmlns:a16="http://schemas.microsoft.com/office/drawing/2014/main" val="1872225276"/>
                    </a:ext>
                  </a:extLst>
                </a:gridCol>
                <a:gridCol w="1717930">
                  <a:extLst>
                    <a:ext uri="{9D8B030D-6E8A-4147-A177-3AD203B41FA5}">
                      <a16:colId xmlns:a16="http://schemas.microsoft.com/office/drawing/2014/main" val="2880038815"/>
                    </a:ext>
                  </a:extLst>
                </a:gridCol>
                <a:gridCol w="1459427">
                  <a:extLst>
                    <a:ext uri="{9D8B030D-6E8A-4147-A177-3AD203B41FA5}">
                      <a16:colId xmlns:a16="http://schemas.microsoft.com/office/drawing/2014/main" val="4207370137"/>
                    </a:ext>
                  </a:extLst>
                </a:gridCol>
                <a:gridCol w="1565381">
                  <a:extLst>
                    <a:ext uri="{9D8B030D-6E8A-4147-A177-3AD203B41FA5}">
                      <a16:colId xmlns:a16="http://schemas.microsoft.com/office/drawing/2014/main" val="2088744670"/>
                    </a:ext>
                  </a:extLst>
                </a:gridCol>
              </a:tblGrid>
              <a:tr h="832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Statutory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Authority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Legal Basis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Scope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Agency to Investigation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Duration Limit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Tariff Rate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07586"/>
                  </a:ext>
                </a:extLst>
              </a:tr>
              <a:tr h="7452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232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Threats to national security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Sector- Specific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Department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697091"/>
                  </a:ext>
                </a:extLst>
              </a:tr>
              <a:tr h="6320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301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“Unfair trade practices”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Country-Specific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USTR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4-yrs (may be extended)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06712"/>
                  </a:ext>
                </a:extLst>
              </a:tr>
              <a:tr h="6320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IEEPA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Emergency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Country-Specific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4007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35B33-AD84-F35A-F82B-40A5C8C3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3C4B6-D613-9DAE-871C-D627814D0665}"/>
              </a:ext>
            </a:extLst>
          </p:cNvPr>
          <p:cNvSpPr txBox="1"/>
          <p:nvPr/>
        </p:nvSpPr>
        <p:spPr>
          <a:xfrm>
            <a:off x="733425" y="5280216"/>
            <a:ext cx="959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Supreme Court ruled (6-3) on Friday, 2/20, that IEEPA power to “regulate” imports in a “national emergency” did not include the power to tax imports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1DE3BF-5BB8-92A4-6921-05A3CF7683DD}"/>
              </a:ext>
            </a:extLst>
          </p:cNvPr>
          <p:cNvSpPr/>
          <p:nvPr/>
        </p:nvSpPr>
        <p:spPr>
          <a:xfrm>
            <a:off x="1276350" y="3798350"/>
            <a:ext cx="920115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237AF9-8F73-23A4-B3DD-364717B277B6}"/>
              </a:ext>
            </a:extLst>
          </p:cNvPr>
          <p:cNvSpPr txBox="1"/>
          <p:nvPr/>
        </p:nvSpPr>
        <p:spPr>
          <a:xfrm>
            <a:off x="788465" y="4692460"/>
            <a:ext cx="959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Trade Representative (USTR) is currently Jamieson Greer.  USTR is a Cabinet-level official who is  the President’s principal advisor, negotiator and spokesperson on trade policy)</a:t>
            </a:r>
          </a:p>
        </p:txBody>
      </p:sp>
    </p:spTree>
    <p:extLst>
      <p:ext uri="{BB962C8B-B14F-4D97-AF65-F5344CB8AC3E}">
        <p14:creationId xmlns:p14="http://schemas.microsoft.com/office/powerpoint/2010/main" val="253109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AB0A-C566-897B-6B15-C5D180C3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Bore the </a:t>
            </a:r>
            <a:r>
              <a:rPr lang="en-US" i="1" dirty="0"/>
              <a:t>Burden</a:t>
            </a:r>
            <a:r>
              <a:rPr lang="en-US" dirty="0"/>
              <a:t> of Trump Tariffs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0155D-CE79-BA5F-255E-4DE74612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C57951-5242-A12A-7A85-C19D138EB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482291"/>
            <a:ext cx="8358760" cy="4023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2C98E2-8FFF-9EC0-332B-9167222DF94B}"/>
              </a:ext>
            </a:extLst>
          </p:cNvPr>
          <p:cNvSpPr txBox="1"/>
          <p:nvPr/>
        </p:nvSpPr>
        <p:spPr>
          <a:xfrm>
            <a:off x="251966" y="5753335"/>
            <a:ext cx="9571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https://libertystreeteconomics.newyorkfed.org/2026/02/who-is-paying-for-the-2025-u-s-tariffs/</a:t>
            </a:r>
          </a:p>
        </p:txBody>
      </p:sp>
    </p:spTree>
    <p:extLst>
      <p:ext uri="{BB962C8B-B14F-4D97-AF65-F5344CB8AC3E}">
        <p14:creationId xmlns:p14="http://schemas.microsoft.com/office/powerpoint/2010/main" val="18353302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D75C-B8FB-A547-269F-80B054CA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Distribution of the Tariff Burden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D81B96-672F-0E50-109E-6320FC0D1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08" y="1521912"/>
            <a:ext cx="6620951" cy="43513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160DD-8815-3FF0-EE1E-D813E042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04750-32D5-09F1-7CEE-ABBAD4F78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663" y="2566908"/>
            <a:ext cx="5612317" cy="3456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075E8D-CE1B-F747-9869-60E63FCB62AB}"/>
              </a:ext>
            </a:extLst>
          </p:cNvPr>
          <p:cNvSpPr txBox="1"/>
          <p:nvPr/>
        </p:nvSpPr>
        <p:spPr>
          <a:xfrm>
            <a:off x="2164260" y="4452966"/>
            <a:ext cx="381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Tariffs are a </a:t>
            </a:r>
            <a:r>
              <a:rPr lang="en-US" sz="2400" b="1" i="1" dirty="0"/>
              <a:t>Regressive</a:t>
            </a:r>
            <a:r>
              <a:rPr lang="en-US" sz="2400" dirty="0"/>
              <a:t> Tax</a:t>
            </a:r>
          </a:p>
        </p:txBody>
      </p:sp>
    </p:spTree>
    <p:extLst>
      <p:ext uri="{BB962C8B-B14F-4D97-AF65-F5344CB8AC3E}">
        <p14:creationId xmlns:p14="http://schemas.microsoft.com/office/powerpoint/2010/main" val="3013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3D50-4299-C806-AA6E-872B4967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Tru</a:t>
            </a:r>
            <a:r>
              <a:rPr lang="en-US" dirty="0"/>
              <a:t>mp Tariffs and Inflation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0E18A5-836A-63FB-53C0-E13051E0F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76" y="1325563"/>
            <a:ext cx="8723375" cy="4846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68709-3401-83CC-C08A-4C26669A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4BDAA-05FB-6C32-681D-FCFDC63E3FBF}"/>
              </a:ext>
            </a:extLst>
          </p:cNvPr>
          <p:cNvSpPr txBox="1"/>
          <p:nvPr/>
        </p:nvSpPr>
        <p:spPr>
          <a:xfrm>
            <a:off x="4895348" y="5981184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https://www.pricinglab.org/tariff-tracker/</a:t>
            </a:r>
          </a:p>
        </p:txBody>
      </p:sp>
    </p:spTree>
    <p:extLst>
      <p:ext uri="{BB962C8B-B14F-4D97-AF65-F5344CB8AC3E}">
        <p14:creationId xmlns:p14="http://schemas.microsoft.com/office/powerpoint/2010/main" val="3930686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A20D-1970-A074-93EF-F27B23DF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Tru</a:t>
            </a:r>
            <a:r>
              <a:rPr lang="en-US" dirty="0"/>
              <a:t>mp Tariffs and Tax Cuts Combined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C9207-B2C4-1180-EC21-4A1F86F2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B18AFB-CBBB-6365-1183-294CC11C8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821480"/>
              </p:ext>
            </p:extLst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012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Contemporary Economic Public Policy Issues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(2/25): Economic Update &amp; Tariffs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(3/04): An Introduction to Cryptocurrencies, Geoffrey Woglom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(3/11): Saving Social Security, Geoffrey Woglom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(3/18)  Economics of Immigration, Robert Gitter, Ohio Wesleyan University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(3/25): Climate Change Economics, Sarah Jacobson, Williams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(2/27): Health Care Economics, Robert </a:t>
            </a:r>
            <a:r>
              <a:rPr lang="en-US" dirty="0" err="1"/>
              <a:t>Rebelein</a:t>
            </a:r>
            <a:r>
              <a:rPr lang="en-US" dirty="0"/>
              <a:t>, Vassar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004B-1B09-64D4-37E2-225709FD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Tru</a:t>
            </a:r>
            <a:r>
              <a:rPr lang="en-US" dirty="0"/>
              <a:t>mp Tariff and Trade Deficits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C9153D-CBDD-92ED-A491-014886555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85" y="1498914"/>
            <a:ext cx="11801858" cy="40233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BB4B6-6302-FDA5-20C5-D75C9354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35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6836-795B-CC37-C80B-5CE934C6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about Blue Collar Jobs?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83B4F-3ABB-2EA4-2BDB-E0D36C23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35FE689-FA6B-0372-189B-857EDEDD4F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28" y="1189511"/>
            <a:ext cx="773723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C7708-52F7-9740-3C0F-D1DCF85C81EB}"/>
              </a:ext>
            </a:extLst>
          </p:cNvPr>
          <p:cNvSpPr txBox="1"/>
          <p:nvPr/>
        </p:nvSpPr>
        <p:spPr>
          <a:xfrm>
            <a:off x="2935706" y="6099406"/>
            <a:ext cx="4854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Politano’s Substack post:</a:t>
            </a:r>
          </a:p>
          <a:p>
            <a:r>
              <a:rPr lang="en-US" dirty="0"/>
              <a:t> (https://substack.com/@josephpolitano ) of 2/21</a:t>
            </a:r>
          </a:p>
        </p:txBody>
      </p:sp>
    </p:spTree>
    <p:extLst>
      <p:ext uri="{BB962C8B-B14F-4D97-AF65-F5344CB8AC3E}">
        <p14:creationId xmlns:p14="http://schemas.microsoft.com/office/powerpoint/2010/main" val="17635751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AC8B-354C-13D0-0D54-18A10736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pact on Investment?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0F444-AE51-73D5-9D4F-75AB31A0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347CA6-BB0F-1662-EABD-550665B6A7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30" y="1570038"/>
            <a:ext cx="696213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3003471-9F0C-0EFD-64BB-9C76465AC6C9}"/>
              </a:ext>
            </a:extLst>
          </p:cNvPr>
          <p:cNvSpPr/>
          <p:nvPr/>
        </p:nvSpPr>
        <p:spPr>
          <a:xfrm>
            <a:off x="7857269" y="4517246"/>
            <a:ext cx="711809" cy="5420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F3AA-E703-CD72-89B4-5E5D5D70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Did</a:t>
            </a:r>
            <a:r>
              <a:rPr lang="en-US" dirty="0"/>
              <a:t> Scotus Save Trump from Himself?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1870E9-A026-BE7C-E640-93415CA76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40" y="2121014"/>
            <a:ext cx="6122093" cy="3200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86493-52A4-B408-3A0C-38B3C935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25E3C-1E82-9E3B-88D7-3D7239847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464" y="2039326"/>
            <a:ext cx="576953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8310-FFA4-ECAB-D215-03213F53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iff Options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3BC5A-C2C5-3E79-D476-036B2665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EEA738-BA18-6D75-276C-762C7A02A6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14" y="1446174"/>
            <a:ext cx="8567372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91C000-86EA-5907-CCC6-8E98E8965B80}"/>
              </a:ext>
            </a:extLst>
          </p:cNvPr>
          <p:cNvSpPr txBox="1"/>
          <p:nvPr/>
        </p:nvSpPr>
        <p:spPr>
          <a:xfrm>
            <a:off x="285749" y="2143125"/>
            <a:ext cx="1590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Gray-shaded options are Trump’s announced plans</a:t>
            </a:r>
          </a:p>
        </p:txBody>
      </p:sp>
    </p:spTree>
    <p:extLst>
      <p:ext uri="{BB962C8B-B14F-4D97-AF65-F5344CB8AC3E}">
        <p14:creationId xmlns:p14="http://schemas.microsoft.com/office/powerpoint/2010/main" val="10774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C5B5-A46A-A0CA-2C30-F29CF935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form 15 percent Effect on Different Countries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6A957-6EF9-CDB8-7D0A-11AF1E92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6D920C-C8C1-AB8B-6684-3C2B8C38C0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33" y="1018146"/>
            <a:ext cx="588833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937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D376-1729-6752-E116-647DD985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mediate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25056-69EB-2B70-F721-9EF7AF452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Tariff Revenue Collected, $275 billion, about 50 percent from illegal use of IEEPA.</a:t>
            </a:r>
          </a:p>
          <a:p>
            <a:r>
              <a:rPr lang="en-US" dirty="0"/>
              <a:t>Supreme Court left it to lower courts to decide whether refunds will be required.</a:t>
            </a:r>
          </a:p>
          <a:p>
            <a:r>
              <a:rPr lang="en-US" dirty="0"/>
              <a:t>Refunds won’t completely undo tariffs.  The refunds will be paid to “importer of record,” not the party (e.g., consumer facing higher prices) who bore the burden of the tariff.</a:t>
            </a:r>
          </a:p>
          <a:p>
            <a:r>
              <a:rPr lang="en-US" dirty="0"/>
              <a:t>Will firms who raised prices because of tariffs now lower them?</a:t>
            </a:r>
          </a:p>
          <a:p>
            <a:r>
              <a:rPr lang="en-US" dirty="0"/>
              <a:t>What will be the impact on of the new tariffs on prices?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597F8-258B-6422-C78B-6C4CCC21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9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B43B4-A0C5-E580-93AB-6E695F0B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clusion on Tariffs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B760E-C737-AAAB-C201-03E2DE5C2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Potential refunds (if they occur) will not go to those who bore the burden of the tariffs.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the average level of Post-Scotus tariffs can approach Pre, the tariffs will be much different.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Primarily because they cannot be used against specific countries and cannot be changed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FD075-D01F-8E3D-3E2F-A83046DD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065E-FAF4-4075-CB6F-BC386E22B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B22C-C13A-2822-A82C-19D03F17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of the Over 30,000 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D4999-99B4-21FC-FE38-231F363D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EB70D5F-C40A-F597-1749-C6643BFA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20" y="1325563"/>
            <a:ext cx="69951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cash in your coins at Coinstar">
            <a:extLst>
              <a:ext uri="{FF2B5EF4-FFF2-40B4-BE49-F238E27FC236}">
                <a16:creationId xmlns:a16="http://schemas.microsoft.com/office/drawing/2014/main" id="{6A1B7202-88DF-5DF2-BAA0-56DF935F1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7" y="1462723"/>
            <a:ext cx="3997596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926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5100" dirty="0">
              <a:hlinkClick r:id="rId3"/>
            </a:endParaRPr>
          </a:p>
          <a:p>
            <a:pPr marL="0" indent="0" algn="ctr">
              <a:buNone/>
            </a:pPr>
            <a:r>
              <a:rPr lang="en-US" sz="4800" dirty="0"/>
              <a:t>Geoffrey Woglom 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3800" dirty="0"/>
              <a:t>Contact NEED: </a:t>
            </a:r>
            <a:r>
              <a:rPr lang="en-US" sz="3800" dirty="0" err="1"/>
              <a:t>I</a:t>
            </a:r>
            <a:r>
              <a:rPr lang="en-US" sz="3800" dirty="0" err="1">
                <a:hlinkClick r:id="rId4"/>
              </a:rPr>
              <a:t>nfo@NEEDEcon.org</a:t>
            </a: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Support NEED:  www.NEEDEcon.org/donate.php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C0C-235B-49FC-A67E-7A8BC2A6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of the Over 30,000 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43FF-2371-4829-A3FE-B19E65FB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6931C8-4143-2C97-D65B-3D8080FCC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20" y="1325563"/>
            <a:ext cx="69951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cash in your coins at Coinstar">
            <a:extLst>
              <a:ext uri="{FF2B5EF4-FFF2-40B4-BE49-F238E27FC236}">
                <a16:creationId xmlns:a16="http://schemas.microsoft.com/office/drawing/2014/main" id="{8D7752B3-1880-7ABE-60CF-F0CF891D9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7" y="1462723"/>
            <a:ext cx="3997596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6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7453-3A54-A06F-C313-D904CE16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Tru</a:t>
            </a:r>
            <a:r>
              <a:rPr lang="en-US" dirty="0"/>
              <a:t>st Finds Are Running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1996-88CF-D69A-216A-06857168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19832-291C-BCE2-F435-0D727F0AC55F}"/>
              </a:ext>
            </a:extLst>
          </p:cNvPr>
          <p:cNvSpPr txBox="1"/>
          <p:nvPr/>
        </p:nvSpPr>
        <p:spPr>
          <a:xfrm>
            <a:off x="3219719" y="6456851"/>
            <a:ext cx="8505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/article/social-security-faces-serious-financial-shortfalls-and-other-takeaways-from-the-trustees-report/</a:t>
            </a:r>
          </a:p>
        </p:txBody>
      </p:sp>
      <p:pic>
        <p:nvPicPr>
          <p:cNvPr id="5" name="Picture 4" descr="A graph showing the loss of retirement fund&#10;&#10;Description automatically generated">
            <a:extLst>
              <a:ext uri="{FF2B5EF4-FFF2-40B4-BE49-F238E27FC236}">
                <a16:creationId xmlns:a16="http://schemas.microsoft.com/office/drawing/2014/main" id="{53A56CD6-31A8-9121-A7E8-B75F40FA2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561" y="1066380"/>
            <a:ext cx="8855190" cy="51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</a:t>
            </a:r>
            <a:r>
              <a:rPr lang="en-US" dirty="0"/>
              <a:t>. Immigration 1924-1965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62802" y="5699888"/>
            <a:ext cx="30636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www.libertyellisfoundation.org</a:t>
            </a:r>
            <a:r>
              <a:rPr lang="en-US" sz="900" dirty="0"/>
              <a:t>/immigration-timeline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94" y="1713900"/>
            <a:ext cx="5127906" cy="373075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/>
        </p:nvGraphicFramePr>
        <p:xfrm>
          <a:off x="7162800" y="1718974"/>
          <a:ext cx="3103496" cy="306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748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551748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414896">
                <a:tc>
                  <a:txBody>
                    <a:bodyPr/>
                    <a:lstStyle/>
                    <a:p>
                      <a:r>
                        <a:rPr lang="en-US" sz="1700" dirty="0"/>
                        <a:t>Source Country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1930-1965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414896">
                <a:tc>
                  <a:txBody>
                    <a:bodyPr/>
                    <a:lstStyle/>
                    <a:p>
                      <a:r>
                        <a:rPr lang="en-US" sz="1700" dirty="0"/>
                        <a:t>Germany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940,000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414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Canada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900,000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414896">
                <a:tc>
                  <a:txBody>
                    <a:bodyPr/>
                    <a:lstStyle/>
                    <a:p>
                      <a:r>
                        <a:rPr lang="en-US" sz="1700" dirty="0"/>
                        <a:t>Mexico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610,000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403190">
                <a:tc>
                  <a:txBody>
                    <a:bodyPr/>
                    <a:lstStyle/>
                    <a:p>
                      <a:r>
                        <a:rPr lang="en-US" sz="1700" dirty="0"/>
                        <a:t>Britain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480,000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414896">
                <a:tc>
                  <a:txBody>
                    <a:bodyPr/>
                    <a:lstStyle/>
                    <a:p>
                      <a:r>
                        <a:rPr lang="en-US" sz="1700" dirty="0"/>
                        <a:t>Italy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390,000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700" dirty="0"/>
                        <a:t>Caribbean/</a:t>
                      </a:r>
                    </a:p>
                    <a:p>
                      <a:r>
                        <a:rPr lang="en-US" sz="1700" dirty="0"/>
                        <a:t>West Indies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310,000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1081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36994</TotalTime>
  <Words>2758</Words>
  <Application>Microsoft Office PowerPoint</Application>
  <PresentationFormat>Widescreen</PresentationFormat>
  <Paragraphs>463</Paragraphs>
  <Slides>69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Arial Rounded MT Bold</vt:lpstr>
      <vt:lpstr>Arimo</vt:lpstr>
      <vt:lpstr>Calibri</vt:lpstr>
      <vt:lpstr>Courier New</vt:lpstr>
      <vt:lpstr>Times New Roman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Schedule</vt:lpstr>
      <vt:lpstr>One of the Over 30,000 Bitcoin ATMs</vt:lpstr>
      <vt:lpstr>Trust Finds Are Running Out</vt:lpstr>
      <vt:lpstr>U.S. Immigration 1924-1965</vt:lpstr>
      <vt:lpstr> How Economists Decide How Much to Fight  Climate Change: Cost Benefit Analysis</vt:lpstr>
      <vt:lpstr>National Health Expenditure as Percent of GDP</vt:lpstr>
      <vt:lpstr>Submitting Questions</vt:lpstr>
      <vt:lpstr>PowerPoint Presentation</vt:lpstr>
      <vt:lpstr>Outline for the Talk</vt:lpstr>
      <vt:lpstr>The Goal of Macroeconomic Stabilization Policy</vt:lpstr>
      <vt:lpstr>Gross Domestic Product: 2025Q4 = $31.49 tr</vt:lpstr>
      <vt:lpstr>Important Point for Later</vt:lpstr>
      <vt:lpstr>GDP and ‘Potential’ during the Recovery</vt:lpstr>
      <vt:lpstr>What is a Recession?</vt:lpstr>
      <vt:lpstr>Where Have All the Workers Gone?</vt:lpstr>
      <vt:lpstr>Could Have Been Worse , but for Foreign Born Workers</vt:lpstr>
      <vt:lpstr>New Jobs Added per Month</vt:lpstr>
      <vt:lpstr>The Kerfuffle Over the Jobs Reports</vt:lpstr>
      <vt:lpstr>Unemployment is Near Record Lows</vt:lpstr>
      <vt:lpstr>The Real Side of the Economy is Still Good</vt:lpstr>
      <vt:lpstr>Interest Rates: Era of Falling Rates Over?</vt:lpstr>
      <vt:lpstr>Stock Prices: Tariffs; What Tariffs?</vt:lpstr>
      <vt:lpstr>Inflation during the Recovery (CPI)</vt:lpstr>
      <vt:lpstr>Fed’s Measure (PCE)</vt:lpstr>
      <vt:lpstr>CPI vs. PCE:  Differences</vt:lpstr>
      <vt:lpstr>Uses of Inflation Measures</vt:lpstr>
      <vt:lpstr>Wage Growth</vt:lpstr>
      <vt:lpstr>Low Wage Workers Experience</vt:lpstr>
      <vt:lpstr>“Affordability”</vt:lpstr>
      <vt:lpstr>The State of the Economy &amp; How We Got Here</vt:lpstr>
      <vt:lpstr>How Did the Fed Do It?</vt:lpstr>
      <vt:lpstr>The Outlook Is More Complicated</vt:lpstr>
      <vt:lpstr>Consumption</vt:lpstr>
      <vt:lpstr>AI and Investment</vt:lpstr>
      <vt:lpstr>Combined Effects on the Budget Deficit</vt:lpstr>
      <vt:lpstr>But… (Continued)</vt:lpstr>
      <vt:lpstr>And, then there is Monetary Policy</vt:lpstr>
      <vt:lpstr>This Doesn’t Help</vt:lpstr>
      <vt:lpstr>Monetary Policy after Jerome Powell ?</vt:lpstr>
      <vt:lpstr>Conclusion:  The State of the Macro Economy</vt:lpstr>
      <vt:lpstr>A Brief Primer on Tariffs</vt:lpstr>
      <vt:lpstr>Supply Chains </vt:lpstr>
      <vt:lpstr>Possible Economic Arguments for Tariffs</vt:lpstr>
      <vt:lpstr>History of the Source of Federal Revenues</vt:lpstr>
      <vt:lpstr>History of US Average Effective Tariff Rates</vt:lpstr>
      <vt:lpstr>Details of Trump Tariff Policies</vt:lpstr>
      <vt:lpstr>The Original Reciprocal Tariffs</vt:lpstr>
      <vt:lpstr>World Trade Organization (WTO) 1995</vt:lpstr>
      <vt:lpstr>Tariffs in 2021</vt:lpstr>
      <vt:lpstr>Trump Tariffs Pre-Supreme Court</vt:lpstr>
      <vt:lpstr>Who Bore the Burden of Trump Tariffs</vt:lpstr>
      <vt:lpstr>The Distribution of the Tariff Burden</vt:lpstr>
      <vt:lpstr>Trump Tariffs and Inflation</vt:lpstr>
      <vt:lpstr>Trump Tariffs and Tax Cuts Combined</vt:lpstr>
      <vt:lpstr>Trump Tariff and Trade Deficits</vt:lpstr>
      <vt:lpstr>How about Blue Collar Jobs?</vt:lpstr>
      <vt:lpstr>Impact on Investment?</vt:lpstr>
      <vt:lpstr>Did Scotus Save Trump from Himself?</vt:lpstr>
      <vt:lpstr>Tariff Options Available</vt:lpstr>
      <vt:lpstr>Uniform 15 percent Effect on Different Countries</vt:lpstr>
      <vt:lpstr>Immediate Impact</vt:lpstr>
      <vt:lpstr>Conclusion on Tariffs</vt:lpstr>
      <vt:lpstr>One of the Over 30,000 Bitcoin ATMs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939</cp:revision>
  <cp:lastPrinted>2026-01-23T15:55:44Z</cp:lastPrinted>
  <dcterms:created xsi:type="dcterms:W3CDTF">2017-05-03T22:30:38Z</dcterms:created>
  <dcterms:modified xsi:type="dcterms:W3CDTF">2026-02-25T19:57:26Z</dcterms:modified>
</cp:coreProperties>
</file>